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heme" Target="theme/theme1.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viewProps" Target="viewProps.xml" /><Relationship Id="rId5" Type="http://schemas.openxmlformats.org/officeDocument/2006/relationships/slide" Target="slides/slide4.xml" /><Relationship Id="rId10"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notesMaster" Target="notesMasters/notesMaster1.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EA9CB7-62AA-4451-8DAE-C97FF06B1EAD}" type="datetimeFigureOut">
              <a:rPr lang="en-US" smtClean="0"/>
              <a:t>7/30/2022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59649C-6F39-4065-8296-9BD04DAEC6F5}"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F59649C-6F39-4065-8296-9BD04DAEC6F5}"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2D88E8AC-DC82-44D8-A67E-E1BD4FA511F3}" type="datetimeFigureOut">
              <a:rPr lang="en-US" smtClean="0"/>
              <a:t>7/30/2022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43813BF-0E04-4CE4-9EBD-372104F5B0F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D88E8AC-DC82-44D8-A67E-E1BD4FA511F3}" type="datetimeFigureOut">
              <a:rPr lang="en-US" smtClean="0"/>
              <a:t>7/30/2022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3813BF-0E04-4CE4-9EBD-372104F5B0F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D88E8AC-DC82-44D8-A67E-E1BD4FA511F3}" type="datetimeFigureOut">
              <a:rPr lang="en-US" smtClean="0"/>
              <a:t>7/30/2022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3813BF-0E04-4CE4-9EBD-372104F5B0F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D88E8AC-DC82-44D8-A67E-E1BD4FA511F3}" type="datetimeFigureOut">
              <a:rPr lang="en-US" smtClean="0"/>
              <a:t>7/30/2022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3813BF-0E04-4CE4-9EBD-372104F5B0F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D88E8AC-DC82-44D8-A67E-E1BD4FA511F3}" type="datetimeFigureOut">
              <a:rPr lang="en-US" smtClean="0"/>
              <a:t>7/30/2022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43813BF-0E04-4CE4-9EBD-372104F5B0F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D88E8AC-DC82-44D8-A67E-E1BD4FA511F3}" type="datetimeFigureOut">
              <a:rPr lang="en-US" smtClean="0"/>
              <a:t>7/30/2022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3813BF-0E04-4CE4-9EBD-372104F5B0F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D88E8AC-DC82-44D8-A67E-E1BD4FA511F3}" type="datetimeFigureOut">
              <a:rPr lang="en-US" smtClean="0"/>
              <a:t>7/30/2022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43813BF-0E04-4CE4-9EBD-372104F5B0F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2D88E8AC-DC82-44D8-A67E-E1BD4FA511F3}" type="datetimeFigureOut">
              <a:rPr lang="en-US" smtClean="0"/>
              <a:t>7/30/2022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43813BF-0E04-4CE4-9EBD-372104F5B0F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88E8AC-DC82-44D8-A67E-E1BD4FA511F3}" type="datetimeFigureOut">
              <a:rPr lang="en-US" smtClean="0"/>
              <a:t>7/30/2022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43813BF-0E04-4CE4-9EBD-372104F5B0F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D88E8AC-DC82-44D8-A67E-E1BD4FA511F3}" type="datetimeFigureOut">
              <a:rPr lang="en-US" smtClean="0"/>
              <a:t>7/30/2022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43813BF-0E04-4CE4-9EBD-372104F5B0F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2D88E8AC-DC82-44D8-A67E-E1BD4FA511F3}" type="datetimeFigureOut">
              <a:rPr lang="en-US" smtClean="0"/>
              <a:t>7/30/2022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43813BF-0E04-4CE4-9EBD-372104F5B0F8}"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D88E8AC-DC82-44D8-A67E-E1BD4FA511F3}" type="datetimeFigureOut">
              <a:rPr lang="en-US" smtClean="0"/>
              <a:t>7/30/2022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43813BF-0E04-4CE4-9EBD-372104F5B0F8}"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solidFill>
                  <a:schemeClr val="tx2">
                    <a:lumMod val="75000"/>
                  </a:schemeClr>
                </a:solidFill>
              </a:rPr>
              <a:t>TOPIC:AGEING AND IMMUNITY</a:t>
            </a:r>
            <a:endParaRPr lang="en-US" dirty="0">
              <a:solidFill>
                <a:schemeClr val="tx2">
                  <a:lumMod val="75000"/>
                </a:schemeClr>
              </a:solidFill>
            </a:endParaRPr>
          </a:p>
        </p:txBody>
      </p:sp>
      <p:sp>
        <p:nvSpPr>
          <p:cNvPr id="3" name="Subtitle 2"/>
          <p:cNvSpPr>
            <a:spLocks noGrp="1"/>
          </p:cNvSpPr>
          <p:nvPr>
            <p:ph type="subTitle" idx="1"/>
          </p:nvPr>
        </p:nvSpPr>
        <p:spPr/>
        <p:txBody>
          <a:bodyPr>
            <a:normAutofit fontScale="92500" lnSpcReduction="10000"/>
          </a:bodyPr>
          <a:lstStyle/>
          <a:p>
            <a:r>
              <a:rPr lang="en-GB" dirty="0">
                <a:solidFill>
                  <a:srgbClr val="C00000"/>
                </a:solidFill>
              </a:rPr>
              <a:t>SUBJECT –GERIATRIC NUTRITION  UNIT 5 </a:t>
            </a:r>
          </a:p>
          <a:p>
            <a:r>
              <a:rPr lang="en-GB" dirty="0"/>
              <a:t>DR.  ALKA JAIN</a:t>
            </a:r>
          </a:p>
          <a:p>
            <a:r>
              <a:rPr lang="en-GB" dirty="0"/>
              <a:t>ASSTT. PROF. </a:t>
            </a:r>
          </a:p>
          <a:p>
            <a:r>
              <a:rPr lang="en-GB" dirty="0"/>
              <a:t>GOVT.R.M.D. GIRLS P.G.COLLEGE AMBIKAPUR</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2400" dirty="0"/>
              <a:t>PRIMARY TYPES OF LYMPHOCYTES RESPONSIBLE FOR IMMUNITY</a:t>
            </a:r>
            <a:br>
              <a:rPr lang="en-GB" sz="2400" dirty="0"/>
            </a:br>
            <a:endParaRPr lang="en-US" sz="2400" dirty="0"/>
          </a:p>
        </p:txBody>
      </p:sp>
      <p:sp>
        <p:nvSpPr>
          <p:cNvPr id="3" name="Content Placeholder 2"/>
          <p:cNvSpPr>
            <a:spLocks noGrp="1"/>
          </p:cNvSpPr>
          <p:nvPr>
            <p:ph idx="1"/>
          </p:nvPr>
        </p:nvSpPr>
        <p:spPr/>
        <p:txBody>
          <a:bodyPr>
            <a:normAutofit/>
          </a:bodyPr>
          <a:lstStyle/>
          <a:p>
            <a:r>
              <a:rPr lang="en-GB" dirty="0"/>
              <a:t>T Cells – T Lymphocytes It Is One Type Of </a:t>
            </a:r>
            <a:r>
              <a:rPr lang="en-GB" dirty="0" err="1"/>
              <a:t>Leococyte</a:t>
            </a:r>
            <a:r>
              <a:rPr lang="en-GB" dirty="0"/>
              <a:t> W.B.C. They Are Essential Part Of Immune System</a:t>
            </a:r>
          </a:p>
          <a:p>
            <a:r>
              <a:rPr lang="en-GB" dirty="0"/>
              <a:t>B Cells – B Lymphocytes </a:t>
            </a:r>
          </a:p>
          <a:p>
            <a:r>
              <a:rPr lang="en-GB" dirty="0"/>
              <a:t>Both Are Responsible For Immunity</a:t>
            </a:r>
          </a:p>
          <a:p>
            <a:r>
              <a:rPr lang="en-GB" dirty="0"/>
              <a:t>Formation Of T Cells in Bone Marrow &amp; Maturation In Thymus</a:t>
            </a:r>
          </a:p>
          <a:p>
            <a:r>
              <a:rPr lang="en-GB" dirty="0"/>
              <a:t> Formation Of B Cells in Bone Marrow And Migrate In Spleen And Lymphoid Tissue, Plasma Cells . B Cells Generates Antibodies To Specific Antigens.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t>ROLE OF SPECIFIC NUTRIENTS AND FOODS IN MAINTAINING</a:t>
            </a:r>
            <a:br>
              <a:rPr lang="en-US" sz="2400" b="1" dirty="0"/>
            </a:br>
            <a:r>
              <a:rPr lang="en-US" sz="2400" b="1" dirty="0"/>
              <a:t>OPTIMAL IMMUNE FUNCTION</a:t>
            </a:r>
            <a:br>
              <a:rPr lang="en-US" sz="2400" b="1" dirty="0"/>
            </a:br>
            <a:endParaRPr lang="en-US" sz="2400" dirty="0"/>
          </a:p>
        </p:txBody>
      </p:sp>
      <p:sp>
        <p:nvSpPr>
          <p:cNvPr id="3" name="Content Placeholder 2"/>
          <p:cNvSpPr>
            <a:spLocks noGrp="1"/>
          </p:cNvSpPr>
          <p:nvPr>
            <p:ph idx="1"/>
          </p:nvPr>
        </p:nvSpPr>
        <p:spPr/>
        <p:txBody>
          <a:bodyPr>
            <a:noAutofit/>
          </a:bodyPr>
          <a:lstStyle/>
          <a:p>
            <a:pPr algn="just">
              <a:buNone/>
            </a:pPr>
            <a:r>
              <a:rPr lang="en-US" sz="1800" dirty="0"/>
              <a:t>	Vitamins A, E and D - the three fat soluble vitamins; C &amp; B vitamins, and</a:t>
            </a:r>
          </a:p>
          <a:p>
            <a:pPr algn="just">
              <a:buNone/>
            </a:pPr>
            <a:r>
              <a:rPr lang="en-US" sz="1800" dirty="0"/>
              <a:t>	minerals such as zinc, selenium, iron, copper etc. and </a:t>
            </a:r>
            <a:r>
              <a:rPr lang="en-US" sz="1800" dirty="0" err="1"/>
              <a:t>phytonutrients</a:t>
            </a:r>
            <a:r>
              <a:rPr lang="en-US" sz="1800" dirty="0"/>
              <a:t>, amino acids, fatty acids are necessary for optimal immune function (to prevent establishment of viral infection) and immune regulation (to check uncontrolled proliferation of immune cells that may cause more harm than good to the body). </a:t>
            </a:r>
          </a:p>
          <a:p>
            <a:pPr algn="just">
              <a:buNone/>
            </a:pPr>
            <a:r>
              <a:rPr lang="en-US" sz="1800" dirty="0"/>
              <a:t>	These nutrients are critical for the function of T cells, B cells, killer cells, macrophages, </a:t>
            </a:r>
            <a:r>
              <a:rPr lang="en-US" sz="1800" dirty="0" err="1"/>
              <a:t>neutrophils</a:t>
            </a:r>
            <a:r>
              <a:rPr lang="en-US" sz="1800" dirty="0"/>
              <a:t>/granulocytes that are involved in the killing and elimination of infectious microbes. In addition, there are many other immune related functions that are carried out by these nutrients and </a:t>
            </a:r>
            <a:r>
              <a:rPr lang="en-US" sz="1800" dirty="0" err="1"/>
              <a:t>phytonutrients</a:t>
            </a: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t>SOME LOCALLY AVAILABLE FOODS THAT ARE RICH SOURCES OF</a:t>
            </a:r>
            <a:br>
              <a:rPr lang="en-US" sz="2400" b="1" dirty="0"/>
            </a:br>
            <a:r>
              <a:rPr lang="en-US" sz="2400" b="1" dirty="0"/>
              <a:t>ABOVE-MENTIONED NUTRIENTS</a:t>
            </a:r>
          </a:p>
        </p:txBody>
      </p:sp>
      <p:sp>
        <p:nvSpPr>
          <p:cNvPr id="3" name="Content Placeholder 2"/>
          <p:cNvSpPr>
            <a:spLocks noGrp="1"/>
          </p:cNvSpPr>
          <p:nvPr>
            <p:ph idx="1"/>
          </p:nvPr>
        </p:nvSpPr>
        <p:spPr/>
        <p:txBody>
          <a:bodyPr>
            <a:normAutofit lnSpcReduction="10000"/>
          </a:bodyPr>
          <a:lstStyle/>
          <a:p>
            <a:pPr>
              <a:buNone/>
            </a:pPr>
            <a:r>
              <a:rPr lang="en-US" b="1" dirty="0"/>
              <a:t>Papaya, guava, apple, grapes, mango and many other fruits are </a:t>
            </a:r>
            <a:r>
              <a:rPr lang="en-US" dirty="0"/>
              <a:t>rich in beta carotene (precursor of Vitamin A), Vitamin C, Potassium, B vitamins and </a:t>
            </a:r>
            <a:r>
              <a:rPr lang="en-US" dirty="0" err="1"/>
              <a:t>folate</a:t>
            </a:r>
            <a:r>
              <a:rPr lang="en-US" dirty="0"/>
              <a:t> which help in overall maintenance of health and immunity</a:t>
            </a:r>
          </a:p>
          <a:p>
            <a:pPr>
              <a:buNone/>
            </a:pPr>
            <a:r>
              <a:rPr lang="en-US" b="1" dirty="0"/>
              <a:t>Citrus fruits like oranges, tangerines, lemons, sweet lime, goose</a:t>
            </a:r>
            <a:r>
              <a:rPr lang="en-US" dirty="0"/>
              <a:t>berries, and red bell pepper are good source of Vitamin C</a:t>
            </a:r>
          </a:p>
          <a:p>
            <a:pPr>
              <a:buNone/>
            </a:pPr>
            <a:r>
              <a:rPr lang="en-US" b="1" dirty="0"/>
              <a:t>Green leafy vegetables are rich sources of beta carotene (precursor </a:t>
            </a:r>
            <a:r>
              <a:rPr lang="en-US" dirty="0"/>
              <a:t>of Vitamin A), vitamins C and E, anti-oxidants and </a:t>
            </a:r>
            <a:r>
              <a:rPr lang="en-US" dirty="0" err="1"/>
              <a:t>fibre</a:t>
            </a:r>
            <a:r>
              <a:rPr lang="en-US"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SOME LOCALLY AVAILABLE FOODS THAT ARE RICH SOURCES OF</a:t>
            </a:r>
            <a:br>
              <a:rPr lang="en-US" sz="2400" b="1" dirty="0"/>
            </a:br>
            <a:r>
              <a:rPr lang="en-US" sz="2400" b="1" dirty="0"/>
              <a:t>ABOVE-MENTIONED NUTRIENTS</a:t>
            </a:r>
            <a:endParaRPr lang="en-US" sz="2400" dirty="0"/>
          </a:p>
        </p:txBody>
      </p:sp>
      <p:sp>
        <p:nvSpPr>
          <p:cNvPr id="3" name="Content Placeholder 2"/>
          <p:cNvSpPr>
            <a:spLocks noGrp="1"/>
          </p:cNvSpPr>
          <p:nvPr>
            <p:ph idx="1"/>
          </p:nvPr>
        </p:nvSpPr>
        <p:spPr/>
        <p:txBody>
          <a:bodyPr>
            <a:normAutofit fontScale="77500" lnSpcReduction="20000"/>
          </a:bodyPr>
          <a:lstStyle/>
          <a:p>
            <a:pPr>
              <a:buNone/>
            </a:pPr>
            <a:r>
              <a:rPr lang="en-US" b="1" dirty="0"/>
              <a:t>All seasonal vegetables and spices are rich sources of multiple</a:t>
            </a:r>
          </a:p>
          <a:p>
            <a:pPr>
              <a:buNone/>
            </a:pPr>
            <a:r>
              <a:rPr lang="en-US" dirty="0"/>
              <a:t>micronutrients and antioxidants that aid in immune function,</a:t>
            </a:r>
          </a:p>
          <a:p>
            <a:pPr>
              <a:buNone/>
            </a:pPr>
            <a:r>
              <a:rPr lang="en-US" dirty="0"/>
              <a:t>regulate gut </a:t>
            </a:r>
            <a:r>
              <a:rPr lang="en-US" dirty="0" err="1"/>
              <a:t>microbiota</a:t>
            </a:r>
            <a:r>
              <a:rPr lang="en-US" dirty="0"/>
              <a:t> and reduce inflammation</a:t>
            </a:r>
          </a:p>
          <a:p>
            <a:pPr>
              <a:buNone/>
            </a:pPr>
            <a:r>
              <a:rPr lang="en-US" b="1" dirty="0"/>
              <a:t>Curd is a source of many nutrients, improves gut health by</a:t>
            </a:r>
          </a:p>
          <a:p>
            <a:pPr>
              <a:buNone/>
            </a:pPr>
            <a:r>
              <a:rPr lang="en-US" dirty="0"/>
              <a:t>regulating gut bacteria; aids immune function and reduces</a:t>
            </a:r>
          </a:p>
          <a:p>
            <a:pPr>
              <a:buNone/>
            </a:pPr>
            <a:r>
              <a:rPr lang="en-US" dirty="0"/>
              <a:t>inflammation</a:t>
            </a:r>
          </a:p>
          <a:p>
            <a:pPr>
              <a:buNone/>
            </a:pPr>
            <a:r>
              <a:rPr lang="en-US" b="1" dirty="0"/>
              <a:t>Legumes (chickpea, green gram, black gram, lentils, and beans)</a:t>
            </a:r>
          </a:p>
          <a:p>
            <a:pPr>
              <a:buNone/>
            </a:pPr>
            <a:r>
              <a:rPr lang="en-US" dirty="0"/>
              <a:t>provide many nutrients including iron and Zinc</a:t>
            </a:r>
          </a:p>
          <a:p>
            <a:pPr>
              <a:buNone/>
            </a:pPr>
            <a:r>
              <a:rPr lang="en-US" b="1" dirty="0"/>
              <a:t>Millets are good sources of multiple micronutrients and </a:t>
            </a:r>
            <a:r>
              <a:rPr lang="en-US" b="1" dirty="0" err="1"/>
              <a:t>fibre</a:t>
            </a:r>
            <a:endParaRPr lang="en-US" b="1" dirty="0"/>
          </a:p>
          <a:p>
            <a:pPr>
              <a:buNone/>
            </a:pPr>
            <a:r>
              <a:rPr lang="en-US" b="1" dirty="0"/>
              <a:t>Flesh foods provide many nutrients including iron, zinc and</a:t>
            </a:r>
          </a:p>
          <a:p>
            <a:pPr>
              <a:buNone/>
            </a:pPr>
            <a:r>
              <a:rPr lang="en-US" dirty="0"/>
              <a:t>essential amino acids</a:t>
            </a:r>
          </a:p>
          <a:p>
            <a:pPr>
              <a:buNone/>
            </a:pPr>
            <a:r>
              <a:rPr lang="en-US" b="1" dirty="0"/>
              <a:t>Fish are rich sources of protein, vitamin A, Vitamin E and essential</a:t>
            </a:r>
          </a:p>
          <a:p>
            <a:pPr>
              <a:buNone/>
            </a:pPr>
            <a:r>
              <a:rPr lang="en-US" dirty="0"/>
              <a:t>fatty acids</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How to boost immunity in old age?</a:t>
            </a:r>
            <a:endParaRPr lang="en-US" dirty="0"/>
          </a:p>
        </p:txBody>
      </p:sp>
      <p:sp>
        <p:nvSpPr>
          <p:cNvPr id="3" name="Content Placeholder 2"/>
          <p:cNvSpPr>
            <a:spLocks noGrp="1"/>
          </p:cNvSpPr>
          <p:nvPr>
            <p:ph idx="1"/>
          </p:nvPr>
        </p:nvSpPr>
        <p:spPr/>
        <p:txBody>
          <a:bodyPr>
            <a:normAutofit/>
          </a:bodyPr>
          <a:lstStyle/>
          <a:p>
            <a:r>
              <a:rPr lang="en-GB" dirty="0"/>
              <a:t>Healthy diet.</a:t>
            </a:r>
          </a:p>
          <a:p>
            <a:r>
              <a:rPr lang="en-GB" dirty="0"/>
              <a:t>Active life style and physical activity</a:t>
            </a:r>
          </a:p>
          <a:p>
            <a:r>
              <a:rPr lang="en-GB" dirty="0"/>
              <a:t> No stress, Be Relax. </a:t>
            </a:r>
          </a:p>
          <a:p>
            <a:r>
              <a:rPr lang="en-GB" dirty="0"/>
              <a:t>Proper sleep</a:t>
            </a:r>
          </a:p>
          <a:p>
            <a:r>
              <a:rPr lang="en-GB" dirty="0"/>
              <a:t>Healthy ideal body weight maintenance</a:t>
            </a:r>
          </a:p>
          <a:p>
            <a:r>
              <a:rPr lang="en-GB" dirty="0"/>
              <a:t>No smoking</a:t>
            </a:r>
          </a:p>
          <a:p>
            <a:r>
              <a:rPr lang="en-GB" dirty="0"/>
              <a:t>No </a:t>
            </a:r>
            <a:r>
              <a:rPr lang="en-GB" dirty="0" err="1"/>
              <a:t>alcohal</a:t>
            </a:r>
            <a:endParaRPr lang="en-GB" dirty="0"/>
          </a:p>
          <a:p>
            <a:r>
              <a:rPr lang="en-GB" dirty="0" err="1"/>
              <a:t>Meditaton</a:t>
            </a:r>
            <a:r>
              <a:rPr lang="en-GB" dirty="0"/>
              <a:t> and healthy herbal </a:t>
            </a:r>
            <a:r>
              <a:rPr lang="en-GB" dirty="0" err="1"/>
              <a:t>suppliments</a:t>
            </a:r>
            <a:r>
              <a:rPr lang="en-GB" dirty="0"/>
              <a:t>.</a:t>
            </a:r>
          </a:p>
          <a:p>
            <a:r>
              <a:rPr lang="en-GB" dirty="0"/>
              <a:t>Flu vaccination- </a:t>
            </a:r>
            <a:r>
              <a:rPr lang="en-GB" dirty="0" err="1"/>
              <a:t>fluzone</a:t>
            </a:r>
            <a:r>
              <a:rPr lang="en-GB" dirty="0"/>
              <a:t>, </a:t>
            </a:r>
            <a:r>
              <a:rPr lang="en-GB" dirty="0" err="1"/>
              <a:t>fluad</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References</a:t>
            </a:r>
            <a:endParaRPr lang="en-US" dirty="0"/>
          </a:p>
        </p:txBody>
      </p:sp>
      <p:sp>
        <p:nvSpPr>
          <p:cNvPr id="3" name="Content Placeholder 2"/>
          <p:cNvSpPr>
            <a:spLocks noGrp="1"/>
          </p:cNvSpPr>
          <p:nvPr>
            <p:ph idx="1"/>
          </p:nvPr>
        </p:nvSpPr>
        <p:spPr/>
        <p:txBody>
          <a:bodyPr>
            <a:normAutofit/>
          </a:bodyPr>
          <a:lstStyle/>
          <a:p>
            <a:r>
              <a:rPr lang="en-GB" dirty="0">
                <a:solidFill>
                  <a:srgbClr val="00B0F0"/>
                </a:solidFill>
              </a:rPr>
              <a:t> </a:t>
            </a:r>
            <a:r>
              <a:rPr lang="en-GB" dirty="0" err="1">
                <a:solidFill>
                  <a:srgbClr val="00B0F0"/>
                </a:solidFill>
              </a:rPr>
              <a:t>www.wikipedia.org</a:t>
            </a:r>
            <a:endParaRPr lang="en-GB" dirty="0">
              <a:solidFill>
                <a:srgbClr val="00B0F0"/>
              </a:solidFill>
            </a:endParaRPr>
          </a:p>
          <a:p>
            <a:r>
              <a:rPr lang="en-GB" dirty="0" err="1">
                <a:solidFill>
                  <a:srgbClr val="00B0F0"/>
                </a:solidFill>
              </a:rPr>
              <a:t>www.healthline.com</a:t>
            </a:r>
            <a:endParaRPr lang="en-GB" dirty="0">
              <a:solidFill>
                <a:srgbClr val="00B0F0"/>
              </a:solidFill>
            </a:endParaRPr>
          </a:p>
          <a:p>
            <a:r>
              <a:rPr lang="en-GB" dirty="0">
                <a:solidFill>
                  <a:srgbClr val="00B0F0"/>
                </a:solidFill>
              </a:rPr>
              <a:t>R . </a:t>
            </a:r>
            <a:r>
              <a:rPr lang="en-GB" dirty="0" err="1">
                <a:solidFill>
                  <a:srgbClr val="00B0F0"/>
                </a:solidFill>
              </a:rPr>
              <a:t>Hemlatha</a:t>
            </a:r>
            <a:r>
              <a:rPr lang="en-GB" dirty="0">
                <a:solidFill>
                  <a:srgbClr val="00B0F0"/>
                </a:solidFill>
              </a:rPr>
              <a:t> , director NIN </a:t>
            </a:r>
            <a:r>
              <a:rPr lang="en-GB" dirty="0" err="1">
                <a:solidFill>
                  <a:srgbClr val="00B0F0"/>
                </a:solidFill>
              </a:rPr>
              <a:t>Tarnaka</a:t>
            </a:r>
            <a:r>
              <a:rPr lang="en-GB" dirty="0">
                <a:solidFill>
                  <a:srgbClr val="00B0F0"/>
                </a:solidFill>
              </a:rPr>
              <a:t> </a:t>
            </a:r>
            <a:r>
              <a:rPr lang="en-GB" dirty="0" err="1">
                <a:solidFill>
                  <a:srgbClr val="00B0F0"/>
                </a:solidFill>
              </a:rPr>
              <a:t>hyderabaad</a:t>
            </a:r>
            <a:r>
              <a:rPr lang="en-GB" dirty="0">
                <a:solidFill>
                  <a:srgbClr val="00B0F0"/>
                </a:solidFill>
              </a:rPr>
              <a:t> Nutrition, lifestyle &amp; immunity  </a:t>
            </a:r>
          </a:p>
          <a:p>
            <a:pPr>
              <a:buNone/>
            </a:pPr>
            <a:endParaRPr lang="en-US"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126</TotalTime>
  <Words>384</Words>
  <Application>Microsoft Office PowerPoint</Application>
  <PresentationFormat>On-screen Show (4:3)</PresentationFormat>
  <Paragraphs>48</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TOPIC:AGEING AND IMMUNITY</vt:lpstr>
      <vt:lpstr>PRIMARY TYPES OF LYMPHOCYTES RESPONSIBLE FOR IMMUNITY </vt:lpstr>
      <vt:lpstr>ROLE OF SPECIFIC NUTRIENTS AND FOODS IN MAINTAINING OPTIMAL IMMUNE FUNCTION </vt:lpstr>
      <vt:lpstr>SOME LOCALLY AVAILABLE FOODS THAT ARE RICH SOURCES OF ABOVE-MENTIONED NUTRIENTS</vt:lpstr>
      <vt:lpstr>SOME LOCALLY AVAILABLE FOODS THAT ARE RICH SOURCES OF ABOVE-MENTIONED NUTRIENTS</vt:lpstr>
      <vt:lpstr>How to boost immunity in old age?</vt:lpstr>
      <vt:lpstr>References</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TOPIC:AGEING AND IMMUNITY</dc:title>
  <dc:creator>admin</dc:creator>
  <cp:lastModifiedBy>alkaggc@rediffmail.com</cp:lastModifiedBy>
  <cp:revision>11</cp:revision>
  <dcterms:created xsi:type="dcterms:W3CDTF">2020-04-24T14:24:01Z</dcterms:created>
  <dcterms:modified xsi:type="dcterms:W3CDTF">2022-07-30T07:40:04Z</dcterms:modified>
</cp:coreProperties>
</file>