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84" r:id="rId3"/>
    <p:sldId id="260" r:id="rId4"/>
    <p:sldId id="258" r:id="rId5"/>
    <p:sldId id="285" r:id="rId6"/>
    <p:sldId id="261" r:id="rId7"/>
    <p:sldId id="262" r:id="rId8"/>
    <p:sldId id="259" r:id="rId9"/>
    <p:sldId id="272" r:id="rId10"/>
    <p:sldId id="266" r:id="rId11"/>
    <p:sldId id="274" r:id="rId12"/>
    <p:sldId id="269" r:id="rId13"/>
    <p:sldId id="294" r:id="rId14"/>
    <p:sldId id="293" r:id="rId15"/>
    <p:sldId id="289" r:id="rId16"/>
    <p:sldId id="295" r:id="rId17"/>
    <p:sldId id="290" r:id="rId18"/>
    <p:sldId id="291" r:id="rId19"/>
    <p:sldId id="292" r:id="rId20"/>
    <p:sldId id="265" r:id="rId21"/>
    <p:sldId id="263" r:id="rId22"/>
    <p:sldId id="275" r:id="rId23"/>
    <p:sldId id="264" r:id="rId24"/>
    <p:sldId id="286" r:id="rId25"/>
    <p:sldId id="267" r:id="rId26"/>
    <p:sldId id="268" r:id="rId27"/>
    <p:sldId id="277" r:id="rId28"/>
    <p:sldId id="287" r:id="rId29"/>
    <p:sldId id="283" r:id="rId30"/>
    <p:sldId id="270" r:id="rId31"/>
    <p:sldId id="280" r:id="rId32"/>
    <p:sldId id="288" r:id="rId33"/>
    <p:sldId id="282" r:id="rId34"/>
    <p:sldId id="27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179A1-DD1A-4517-BCD5-3102A114430A}" type="datetimeFigureOut">
              <a:rPr lang="en-US" smtClean="0"/>
              <a:pPr/>
              <a:t>5/30/2022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5331FB-241C-40DA-A7CA-9A7CD7481C50}" type="slidenum">
              <a:rPr lang="en-US" smtClean="0"/>
              <a:pPr/>
              <a:t>‹#›</a:t>
            </a:fld>
            <a:endParaRPr lang="en-US"/>
          </a:p>
        </p:txBody>
      </p:sp>
    </p:spTree>
    <p:extLst>
      <p:ext uri="{BB962C8B-B14F-4D97-AF65-F5344CB8AC3E}">
        <p14:creationId xmlns:p14="http://schemas.microsoft.com/office/powerpoint/2010/main" val="6511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1</a:t>
            </a:fld>
            <a:endParaRPr lang="en-US"/>
          </a:p>
        </p:txBody>
      </p:sp>
    </p:spTree>
    <p:extLst>
      <p:ext uri="{BB962C8B-B14F-4D97-AF65-F5344CB8AC3E}">
        <p14:creationId xmlns:p14="http://schemas.microsoft.com/office/powerpoint/2010/main" val="983786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Paraphrase - summary, translation, interpretation </a:t>
            </a:r>
          </a:p>
          <a:p>
            <a:r>
              <a:rPr lang="en-US" dirty="0"/>
              <a:t>Direct coping, word</a:t>
            </a:r>
            <a:r>
              <a:rPr lang="en-US" baseline="0" dirty="0"/>
              <a:t> switch Plagiarism, Incorrect citation </a:t>
            </a:r>
            <a:endParaRPr lang="en-US" dirty="0"/>
          </a:p>
        </p:txBody>
      </p:sp>
      <p:sp>
        <p:nvSpPr>
          <p:cNvPr id="4" name="Slide Number Placeholder 3"/>
          <p:cNvSpPr>
            <a:spLocks noGrp="1"/>
          </p:cNvSpPr>
          <p:nvPr>
            <p:ph type="sldNum" sz="quarter" idx="10"/>
          </p:nvPr>
        </p:nvSpPr>
        <p:spPr/>
        <p:txBody>
          <a:bodyPr/>
          <a:lstStyle/>
          <a:p>
            <a:fld id="{EF5331FB-241C-40DA-A7CA-9A7CD7481C50}" type="slidenum">
              <a:rPr lang="en-US" smtClean="0"/>
              <a:pPr/>
              <a:t>12</a:t>
            </a:fld>
            <a:endParaRPr lang="en-US"/>
          </a:p>
        </p:txBody>
      </p:sp>
    </p:spTree>
    <p:extLst>
      <p:ext uri="{BB962C8B-B14F-4D97-AF65-F5344CB8AC3E}">
        <p14:creationId xmlns:p14="http://schemas.microsoft.com/office/powerpoint/2010/main" val="1304412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Other</a:t>
            </a:r>
            <a:r>
              <a:rPr lang="en-US" baseline="0" dirty="0"/>
              <a:t> software for plagiarism check: </a:t>
            </a:r>
            <a:r>
              <a:rPr lang="en-US" baseline="0" dirty="0" err="1"/>
              <a:t>Copyleaks</a:t>
            </a:r>
            <a:r>
              <a:rPr lang="en-US" baseline="0" dirty="0"/>
              <a:t>, </a:t>
            </a:r>
            <a:r>
              <a:rPr lang="en-US" baseline="0" dirty="0" err="1"/>
              <a:t>plagium</a:t>
            </a:r>
            <a:r>
              <a:rPr lang="en-US" baseline="0" dirty="0"/>
              <a:t>, </a:t>
            </a:r>
            <a:endParaRPr lang="en-US" dirty="0"/>
          </a:p>
        </p:txBody>
      </p:sp>
      <p:sp>
        <p:nvSpPr>
          <p:cNvPr id="4" name="Slide Number Placeholder 3"/>
          <p:cNvSpPr>
            <a:spLocks noGrp="1"/>
          </p:cNvSpPr>
          <p:nvPr>
            <p:ph type="sldNum" sz="quarter" idx="10"/>
          </p:nvPr>
        </p:nvSpPr>
        <p:spPr/>
        <p:txBody>
          <a:bodyPr/>
          <a:lstStyle/>
          <a:p>
            <a:fld id="{EF5331FB-241C-40DA-A7CA-9A7CD7481C50}"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20</a:t>
            </a:fld>
            <a:endParaRPr lang="en-US"/>
          </a:p>
        </p:txBody>
      </p:sp>
    </p:spTree>
    <p:extLst>
      <p:ext uri="{BB962C8B-B14F-4D97-AF65-F5344CB8AC3E}">
        <p14:creationId xmlns:p14="http://schemas.microsoft.com/office/powerpoint/2010/main" val="2432160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Placebo means – dummy, control</a:t>
            </a:r>
          </a:p>
        </p:txBody>
      </p:sp>
      <p:sp>
        <p:nvSpPr>
          <p:cNvPr id="4" name="Slide Number Placeholder 3"/>
          <p:cNvSpPr>
            <a:spLocks noGrp="1"/>
          </p:cNvSpPr>
          <p:nvPr>
            <p:ph type="sldNum" sz="quarter" idx="10"/>
          </p:nvPr>
        </p:nvSpPr>
        <p:spPr/>
        <p:txBody>
          <a:bodyPr/>
          <a:lstStyle/>
          <a:p>
            <a:fld id="{EF5331FB-241C-40DA-A7CA-9A7CD7481C50}" type="slidenum">
              <a:rPr lang="en-US" smtClean="0"/>
              <a:pPr/>
              <a:t>21</a:t>
            </a:fld>
            <a:endParaRPr lang="en-US"/>
          </a:p>
        </p:txBody>
      </p:sp>
    </p:spTree>
    <p:extLst>
      <p:ext uri="{BB962C8B-B14F-4D97-AF65-F5344CB8AC3E}">
        <p14:creationId xmlns:p14="http://schemas.microsoft.com/office/powerpoint/2010/main" val="234358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22</a:t>
            </a:fld>
            <a:endParaRPr lang="en-US"/>
          </a:p>
        </p:txBody>
      </p:sp>
    </p:spTree>
    <p:extLst>
      <p:ext uri="{BB962C8B-B14F-4D97-AF65-F5344CB8AC3E}">
        <p14:creationId xmlns:p14="http://schemas.microsoft.com/office/powerpoint/2010/main" val="3188604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5331FB-241C-40DA-A7CA-9A7CD7481C50}" type="slidenum">
              <a:rPr lang="en-US" smtClean="0"/>
              <a:pPr/>
              <a:t>23</a:t>
            </a:fld>
            <a:endParaRPr lang="en-US"/>
          </a:p>
        </p:txBody>
      </p:sp>
    </p:spTree>
    <p:extLst>
      <p:ext uri="{BB962C8B-B14F-4D97-AF65-F5344CB8AC3E}">
        <p14:creationId xmlns:p14="http://schemas.microsoft.com/office/powerpoint/2010/main" val="36531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25</a:t>
            </a:fld>
            <a:endParaRPr lang="en-US"/>
          </a:p>
        </p:txBody>
      </p:sp>
    </p:spTree>
    <p:extLst>
      <p:ext uri="{BB962C8B-B14F-4D97-AF65-F5344CB8AC3E}">
        <p14:creationId xmlns:p14="http://schemas.microsoft.com/office/powerpoint/2010/main" val="339252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26</a:t>
            </a:fld>
            <a:endParaRPr lang="en-US"/>
          </a:p>
        </p:txBody>
      </p:sp>
    </p:spTree>
    <p:extLst>
      <p:ext uri="{BB962C8B-B14F-4D97-AF65-F5344CB8AC3E}">
        <p14:creationId xmlns:p14="http://schemas.microsoft.com/office/powerpoint/2010/main" val="619655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27</a:t>
            </a:fld>
            <a:endParaRPr lang="en-US"/>
          </a:p>
        </p:txBody>
      </p:sp>
    </p:spTree>
    <p:extLst>
      <p:ext uri="{BB962C8B-B14F-4D97-AF65-F5344CB8AC3E}">
        <p14:creationId xmlns:p14="http://schemas.microsoft.com/office/powerpoint/2010/main" val="55955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30</a:t>
            </a:fld>
            <a:endParaRPr lang="en-US"/>
          </a:p>
        </p:txBody>
      </p:sp>
    </p:spTree>
    <p:extLst>
      <p:ext uri="{BB962C8B-B14F-4D97-AF65-F5344CB8AC3E}">
        <p14:creationId xmlns:p14="http://schemas.microsoft.com/office/powerpoint/2010/main" val="74812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3</a:t>
            </a:fld>
            <a:endParaRPr lang="en-US"/>
          </a:p>
        </p:txBody>
      </p:sp>
    </p:spTree>
    <p:extLst>
      <p:ext uri="{BB962C8B-B14F-4D97-AF65-F5344CB8AC3E}">
        <p14:creationId xmlns:p14="http://schemas.microsoft.com/office/powerpoint/2010/main" val="4077318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4</a:t>
            </a:fld>
            <a:endParaRPr lang="en-US"/>
          </a:p>
        </p:txBody>
      </p:sp>
    </p:spTree>
    <p:extLst>
      <p:ext uri="{BB962C8B-B14F-4D97-AF65-F5344CB8AC3E}">
        <p14:creationId xmlns:p14="http://schemas.microsoft.com/office/powerpoint/2010/main" val="13371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Reciprocity- trade off,</a:t>
            </a:r>
            <a:r>
              <a:rPr lang="en-US" baseline="0" dirty="0"/>
              <a:t> mutuality, exchange </a:t>
            </a:r>
            <a:endParaRPr lang="en-US" dirty="0"/>
          </a:p>
        </p:txBody>
      </p:sp>
      <p:sp>
        <p:nvSpPr>
          <p:cNvPr id="4" name="Slide Number Placeholder 3"/>
          <p:cNvSpPr>
            <a:spLocks noGrp="1"/>
          </p:cNvSpPr>
          <p:nvPr>
            <p:ph type="sldNum" sz="quarter" idx="10"/>
          </p:nvPr>
        </p:nvSpPr>
        <p:spPr/>
        <p:txBody>
          <a:bodyPr/>
          <a:lstStyle/>
          <a:p>
            <a:fld id="{EF5331FB-241C-40DA-A7CA-9A7CD7481C50}" type="slidenum">
              <a:rPr lang="en-US" smtClean="0"/>
              <a:pPr/>
              <a:t>6</a:t>
            </a:fld>
            <a:endParaRPr lang="en-US"/>
          </a:p>
        </p:txBody>
      </p:sp>
    </p:spTree>
    <p:extLst>
      <p:ext uri="{BB962C8B-B14F-4D97-AF65-F5344CB8AC3E}">
        <p14:creationId xmlns:p14="http://schemas.microsoft.com/office/powerpoint/2010/main" val="1655806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7</a:t>
            </a:fld>
            <a:endParaRPr lang="en-US"/>
          </a:p>
        </p:txBody>
      </p:sp>
    </p:spTree>
    <p:extLst>
      <p:ext uri="{BB962C8B-B14F-4D97-AF65-F5344CB8AC3E}">
        <p14:creationId xmlns:p14="http://schemas.microsoft.com/office/powerpoint/2010/main" val="3638838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8</a:t>
            </a:fld>
            <a:endParaRPr lang="en-US"/>
          </a:p>
        </p:txBody>
      </p:sp>
    </p:spTree>
    <p:extLst>
      <p:ext uri="{BB962C8B-B14F-4D97-AF65-F5344CB8AC3E}">
        <p14:creationId xmlns:p14="http://schemas.microsoft.com/office/powerpoint/2010/main" val="3858354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9</a:t>
            </a:fld>
            <a:endParaRPr lang="en-US"/>
          </a:p>
        </p:txBody>
      </p:sp>
    </p:spTree>
    <p:extLst>
      <p:ext uri="{BB962C8B-B14F-4D97-AF65-F5344CB8AC3E}">
        <p14:creationId xmlns:p14="http://schemas.microsoft.com/office/powerpoint/2010/main" val="397301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Complication</a:t>
            </a:r>
            <a:r>
              <a:rPr lang="en-US" baseline="0" dirty="0"/>
              <a:t>, confusion , make </a:t>
            </a:r>
            <a:r>
              <a:rPr lang="en-US" baseline="0" dirty="0" err="1"/>
              <a:t>sth</a:t>
            </a:r>
            <a:r>
              <a:rPr lang="en-US" baseline="0" dirty="0"/>
              <a:t> less clear and more difficult to understand  usually deliberately </a:t>
            </a:r>
            <a:endParaRPr lang="en-US" dirty="0"/>
          </a:p>
        </p:txBody>
      </p:sp>
      <p:sp>
        <p:nvSpPr>
          <p:cNvPr id="4" name="Slide Number Placeholder 3"/>
          <p:cNvSpPr>
            <a:spLocks noGrp="1"/>
          </p:cNvSpPr>
          <p:nvPr>
            <p:ph type="sldNum" sz="quarter" idx="10"/>
          </p:nvPr>
        </p:nvSpPr>
        <p:spPr/>
        <p:txBody>
          <a:bodyPr/>
          <a:lstStyle/>
          <a:p>
            <a:fld id="{EF5331FB-241C-40DA-A7CA-9A7CD7481C50}" type="slidenum">
              <a:rPr lang="en-US" smtClean="0"/>
              <a:pPr/>
              <a:t>10</a:t>
            </a:fld>
            <a:endParaRPr lang="en-US"/>
          </a:p>
        </p:txBody>
      </p:sp>
    </p:spTree>
    <p:extLst>
      <p:ext uri="{BB962C8B-B14F-4D97-AF65-F5344CB8AC3E}">
        <p14:creationId xmlns:p14="http://schemas.microsoft.com/office/powerpoint/2010/main" val="3063754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5331FB-241C-40DA-A7CA-9A7CD7481C50}" type="slidenum">
              <a:rPr lang="en-US" smtClean="0"/>
              <a:pPr/>
              <a:t>11</a:t>
            </a:fld>
            <a:endParaRPr lang="en-US"/>
          </a:p>
        </p:txBody>
      </p:sp>
    </p:spTree>
    <p:extLst>
      <p:ext uri="{BB962C8B-B14F-4D97-AF65-F5344CB8AC3E}">
        <p14:creationId xmlns:p14="http://schemas.microsoft.com/office/powerpoint/2010/main" val="373155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5/30/2022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5/30/2022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5/30/2022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5/30/2022</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5/30/2022</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5/30/2022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5/30/2022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envinod79@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crosserf.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ribune.com.pk/story/"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fontScale="90000"/>
          </a:bodyPr>
          <a:lstStyle/>
          <a:p>
            <a:pPr algn="ctr"/>
            <a:r>
              <a:rPr lang="en-US" sz="5400" dirty="0">
                <a:solidFill>
                  <a:srgbClr val="FF0000"/>
                </a:solidFill>
              </a:rPr>
              <a:t> Research and publication ethics</a:t>
            </a:r>
          </a:p>
        </p:txBody>
      </p:sp>
      <p:sp>
        <p:nvSpPr>
          <p:cNvPr id="3" name="Subtitle 2"/>
          <p:cNvSpPr>
            <a:spLocks noGrp="1"/>
          </p:cNvSpPr>
          <p:nvPr>
            <p:ph type="subTitle" idx="1"/>
          </p:nvPr>
        </p:nvSpPr>
        <p:spPr>
          <a:xfrm>
            <a:off x="2987824" y="3581400"/>
            <a:ext cx="5905872" cy="2209800"/>
          </a:xfrm>
        </p:spPr>
        <p:txBody>
          <a:bodyPr>
            <a:normAutofit fontScale="62500" lnSpcReduction="20000"/>
          </a:bodyPr>
          <a:lstStyle/>
          <a:p>
            <a:r>
              <a:rPr lang="en-US" sz="3400" b="1" dirty="0">
                <a:solidFill>
                  <a:srgbClr val="C00000"/>
                </a:solidFill>
              </a:rPr>
              <a:t>Dr. A K DWIVEDI </a:t>
            </a:r>
          </a:p>
          <a:p>
            <a:r>
              <a:rPr lang="en-US" sz="3400" b="1" dirty="0">
                <a:solidFill>
                  <a:schemeClr val="tx1"/>
                </a:solidFill>
              </a:rPr>
              <a:t>Assistant Professor</a:t>
            </a:r>
          </a:p>
          <a:p>
            <a:r>
              <a:rPr lang="en-US" sz="3400" b="1" dirty="0">
                <a:solidFill>
                  <a:schemeClr val="tx1"/>
                </a:solidFill>
              </a:rPr>
              <a:t>Department of Political Science</a:t>
            </a:r>
          </a:p>
          <a:p>
            <a:r>
              <a:rPr lang="en-US" sz="3400" b="1" dirty="0">
                <a:solidFill>
                  <a:schemeClr val="tx1"/>
                </a:solidFill>
              </a:rPr>
              <a:t>Govt. RMD Girls P G College </a:t>
            </a:r>
            <a:r>
              <a:rPr lang="en-US" sz="3400" b="1" dirty="0" err="1">
                <a:solidFill>
                  <a:schemeClr val="tx1"/>
                </a:solidFill>
              </a:rPr>
              <a:t>Ambikapur</a:t>
            </a:r>
            <a:endParaRPr lang="en-US" sz="3400" b="1" dirty="0">
              <a:solidFill>
                <a:schemeClr val="tx1"/>
              </a:solidFill>
            </a:endParaRPr>
          </a:p>
          <a:p>
            <a:r>
              <a:rPr lang="en-US" sz="3400" b="1" dirty="0" err="1">
                <a:solidFill>
                  <a:schemeClr val="tx1"/>
                </a:solidFill>
              </a:rPr>
              <a:t>Surguja</a:t>
            </a:r>
            <a:r>
              <a:rPr lang="en-US" sz="3400" b="1" dirty="0">
                <a:solidFill>
                  <a:schemeClr val="tx1"/>
                </a:solidFill>
              </a:rPr>
              <a:t> Chhattisgarh</a:t>
            </a:r>
          </a:p>
          <a:p>
            <a:r>
              <a:rPr lang="en-US" sz="3200" b="1" dirty="0">
                <a:solidFill>
                  <a:srgbClr val="002060"/>
                </a:solidFill>
              </a:rPr>
              <a:t>E-Mail: drakhileshdwivediap</a:t>
            </a:r>
            <a:r>
              <a:rPr lang="en-US" sz="3200" b="1" dirty="0">
                <a:solidFill>
                  <a:srgbClr val="002060"/>
                </a:solidFill>
                <a:hlinkClick r:id="rId3"/>
              </a:rPr>
              <a:t>@gmail</a:t>
            </a:r>
            <a:r>
              <a:rPr lang="en-US" sz="3200" b="1">
                <a:solidFill>
                  <a:srgbClr val="002060"/>
                </a:solidFill>
                <a:hlinkClick r:id="rId3"/>
              </a:rPr>
              <a:t>.com</a:t>
            </a:r>
            <a:endParaRPr lang="en-US" b="1" dirty="0">
              <a:solidFill>
                <a:srgbClr val="002060"/>
              </a:solidFill>
            </a:endParaRPr>
          </a:p>
        </p:txBody>
      </p:sp>
    </p:spTree>
    <p:extLst>
      <p:ext uri="{BB962C8B-B14F-4D97-AF65-F5344CB8AC3E}">
        <p14:creationId xmlns:p14="http://schemas.microsoft.com/office/powerpoint/2010/main" val="780217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Obfuscation in research</a:t>
            </a:r>
          </a:p>
        </p:txBody>
      </p:sp>
      <p:sp>
        <p:nvSpPr>
          <p:cNvPr id="3" name="Content Placeholder 2"/>
          <p:cNvSpPr>
            <a:spLocks noGrp="1"/>
          </p:cNvSpPr>
          <p:nvPr>
            <p:ph sz="quarter" idx="1"/>
          </p:nvPr>
        </p:nvSpPr>
        <p:spPr>
          <a:xfrm>
            <a:off x="457200" y="1639341"/>
            <a:ext cx="8229600" cy="4525963"/>
          </a:xfrm>
        </p:spPr>
        <p:txBody>
          <a:bodyPr>
            <a:normAutofit fontScale="92500"/>
          </a:bodyPr>
          <a:lstStyle/>
          <a:p>
            <a:r>
              <a:rPr lang="en-US" dirty="0"/>
              <a:t>Obscuring the research finding by the reporting style</a:t>
            </a:r>
          </a:p>
          <a:p>
            <a:pPr lvl="2"/>
            <a:r>
              <a:rPr lang="en-US" dirty="0"/>
              <a:t>By not highlighting the results that are important or those that the researcher does not like.</a:t>
            </a:r>
          </a:p>
          <a:p>
            <a:pPr lvl="2"/>
            <a:r>
              <a:rPr lang="en-US" dirty="0"/>
              <a:t>Not reporting information that is contradictory to your conclusions.</a:t>
            </a:r>
          </a:p>
          <a:p>
            <a:pPr lvl="2"/>
            <a:r>
              <a:rPr lang="en-US" dirty="0"/>
              <a:t>Hiding information. </a:t>
            </a:r>
          </a:p>
          <a:p>
            <a:pPr lvl="2"/>
            <a:r>
              <a:rPr lang="en-US" dirty="0"/>
              <a:t>Producing a very long-winded report full of very technical, specialized terminology or long paragraph  with long winded sentences.</a:t>
            </a:r>
          </a:p>
          <a:p>
            <a:r>
              <a:rPr lang="en-US" dirty="0"/>
              <a:t>Obfuscation also includes the display of data graph </a:t>
            </a:r>
          </a:p>
          <a:p>
            <a:pPr lvl="2"/>
            <a:r>
              <a:rPr lang="en-US" dirty="0"/>
              <a:t>Graph must be given titles, labeled axis and any transformation used such as logging the axis must be clear to reader. </a:t>
            </a:r>
          </a:p>
        </p:txBody>
      </p:sp>
    </p:spTree>
    <p:extLst>
      <p:ext uri="{BB962C8B-B14F-4D97-AF65-F5344CB8AC3E}">
        <p14:creationId xmlns:p14="http://schemas.microsoft.com/office/powerpoint/2010/main" val="155181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Misconduct</a:t>
            </a:r>
          </a:p>
        </p:txBody>
      </p:sp>
      <p:sp>
        <p:nvSpPr>
          <p:cNvPr id="3" name="Content Placeholder 2"/>
          <p:cNvSpPr>
            <a:spLocks noGrp="1"/>
          </p:cNvSpPr>
          <p:nvPr>
            <p:ph sz="quarter" idx="1"/>
          </p:nvPr>
        </p:nvSpPr>
        <p:spPr/>
        <p:txBody>
          <a:bodyPr>
            <a:normAutofit fontScale="85000" lnSpcReduction="20000"/>
          </a:bodyPr>
          <a:lstStyle/>
          <a:p>
            <a:r>
              <a:rPr lang="en-US" dirty="0"/>
              <a:t>Research misconduct means fabrication, falsification, plagiarism (FFP) in proposing, performing, or reviewing research or in reporting research results.</a:t>
            </a:r>
          </a:p>
          <a:p>
            <a:pPr lvl="1"/>
            <a:r>
              <a:rPr lang="en-US" dirty="0"/>
              <a:t>Fabrication is making up data or results &amp; recording or reporting them.</a:t>
            </a:r>
          </a:p>
          <a:p>
            <a:pPr lvl="1"/>
            <a:r>
              <a:rPr lang="en-US" dirty="0"/>
              <a:t>Falsification is manipulating research materials, equipment, or processes, or changing or omitting data or results such that the research is not accurately represented in the research record.</a:t>
            </a:r>
          </a:p>
          <a:p>
            <a:pPr lvl="1"/>
            <a:r>
              <a:rPr lang="en-US" dirty="0"/>
              <a:t>Plagiarism is the appropriation of another person’s idea, processes, result or word without giving appropriate credit</a:t>
            </a:r>
          </a:p>
          <a:p>
            <a:pPr lvl="1"/>
            <a:r>
              <a:rPr lang="en-US" dirty="0">
                <a:solidFill>
                  <a:srgbClr val="FF0000"/>
                </a:solidFill>
              </a:rPr>
              <a:t>Paid research</a:t>
            </a:r>
          </a:p>
          <a:p>
            <a:pPr lvl="1"/>
            <a:r>
              <a:rPr lang="en-US" dirty="0"/>
              <a:t>Research misconduct does not include honest error or differences of opinion.</a:t>
            </a:r>
          </a:p>
        </p:txBody>
      </p:sp>
    </p:spTree>
    <p:extLst>
      <p:ext uri="{BB962C8B-B14F-4D97-AF65-F5344CB8AC3E}">
        <p14:creationId xmlns:p14="http://schemas.microsoft.com/office/powerpoint/2010/main" val="168310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Plagiarism</a:t>
            </a:r>
          </a:p>
        </p:txBody>
      </p:sp>
      <p:sp>
        <p:nvSpPr>
          <p:cNvPr id="3" name="Content Placeholder 2"/>
          <p:cNvSpPr>
            <a:spLocks noGrp="1"/>
          </p:cNvSpPr>
          <p:nvPr>
            <p:ph sz="quarter" idx="1"/>
          </p:nvPr>
        </p:nvSpPr>
        <p:spPr>
          <a:xfrm>
            <a:off x="533400" y="1524000"/>
            <a:ext cx="8229600" cy="4953000"/>
          </a:xfrm>
        </p:spPr>
        <p:txBody>
          <a:bodyPr>
            <a:normAutofit fontScale="85000" lnSpcReduction="20000"/>
          </a:bodyPr>
          <a:lstStyle/>
          <a:p>
            <a:r>
              <a:rPr lang="en-US" dirty="0"/>
              <a:t>The plagiarism is a serious academic offence.</a:t>
            </a:r>
          </a:p>
          <a:p>
            <a:r>
              <a:rPr lang="en-US" dirty="0"/>
              <a:t>Plagiarism as appropriation of another persons ideas, processes, work, respects or words without giving  appropriate credit. </a:t>
            </a:r>
          </a:p>
          <a:p>
            <a:r>
              <a:rPr lang="en-US" dirty="0"/>
              <a:t>It is passing of somebody else's work as your own. </a:t>
            </a:r>
          </a:p>
          <a:p>
            <a:r>
              <a:rPr lang="en-US" dirty="0"/>
              <a:t>Plagiarism refers to presenting or copying someone’s else work, idea and languages as one’s own original work.</a:t>
            </a:r>
          </a:p>
          <a:p>
            <a:r>
              <a:rPr lang="en-US" dirty="0"/>
              <a:t>To quote directly from a source or even to paraphrase an idea, without acknowledging its author is plagiarism.</a:t>
            </a:r>
          </a:p>
          <a:p>
            <a:pPr lvl="2"/>
            <a:r>
              <a:rPr lang="en-US" dirty="0"/>
              <a:t>Citation, footnote, endnote, reference/bibliography</a:t>
            </a:r>
          </a:p>
          <a:p>
            <a:r>
              <a:rPr lang="en-US" dirty="0"/>
              <a:t> Self-Plagiarism: The exact copying or reuse of one’s research.</a:t>
            </a:r>
          </a:p>
          <a:p>
            <a:pPr lvl="1"/>
            <a:r>
              <a:rPr lang="en-US" dirty="0"/>
              <a:t>Both type of plagiarism are considered to be unacceptable  practice in research. </a:t>
            </a:r>
          </a:p>
          <a:p>
            <a:endParaRPr lang="en-US" dirty="0"/>
          </a:p>
          <a:p>
            <a:pPr lvl="2"/>
            <a:endParaRPr lang="en-US" dirty="0"/>
          </a:p>
          <a:p>
            <a:pPr lvl="2"/>
            <a:endParaRPr lang="en-US" dirty="0"/>
          </a:p>
          <a:p>
            <a:endParaRPr lang="en-US" dirty="0"/>
          </a:p>
          <a:p>
            <a:endParaRPr lang="en-US" dirty="0"/>
          </a:p>
        </p:txBody>
      </p:sp>
    </p:spTree>
    <p:extLst>
      <p:ext uri="{BB962C8B-B14F-4D97-AF65-F5344CB8AC3E}">
        <p14:creationId xmlns:p14="http://schemas.microsoft.com/office/powerpoint/2010/main" val="316915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sz="quarter" idx="1"/>
          </p:nvPr>
        </p:nvSpPr>
        <p:spPr/>
        <p:txBody>
          <a:bodyPr>
            <a:normAutofit fontScale="85000" lnSpcReduction="20000"/>
          </a:bodyPr>
          <a:lstStyle/>
          <a:p>
            <a:r>
              <a:rPr lang="en-US" dirty="0"/>
              <a:t>Salami publication (Slicing)</a:t>
            </a:r>
          </a:p>
          <a:p>
            <a:r>
              <a:rPr lang="en-US" dirty="0"/>
              <a:t>Simultaneous publication </a:t>
            </a:r>
          </a:p>
          <a:p>
            <a:r>
              <a:rPr lang="en-US" dirty="0"/>
              <a:t>Authorship</a:t>
            </a:r>
          </a:p>
          <a:p>
            <a:r>
              <a:rPr lang="en-US" sz="3200" dirty="0"/>
              <a:t>Three types of authorship are considered unacceptable:</a:t>
            </a:r>
          </a:p>
          <a:p>
            <a:r>
              <a:rPr lang="en-US" sz="800" dirty="0"/>
              <a:t>■ </a:t>
            </a:r>
            <a:r>
              <a:rPr lang="en-US" sz="3200" dirty="0"/>
              <a:t>"</a:t>
            </a:r>
            <a:r>
              <a:rPr lang="en-US" sz="3200" b="1" dirty="0"/>
              <a:t>Ghost</a:t>
            </a:r>
            <a:r>
              <a:rPr lang="en-US" sz="3200" dirty="0"/>
              <a:t>" authors, who contribute substantially but are not acknowledged (often paid by commercial sponsors); </a:t>
            </a:r>
          </a:p>
          <a:p>
            <a:r>
              <a:rPr lang="en-US" sz="800" dirty="0"/>
              <a:t>■ </a:t>
            </a:r>
            <a:r>
              <a:rPr lang="en-US" sz="3200" dirty="0"/>
              <a:t>"</a:t>
            </a:r>
            <a:r>
              <a:rPr lang="en-US" sz="3200" b="1" dirty="0"/>
              <a:t>Guest</a:t>
            </a:r>
            <a:r>
              <a:rPr lang="en-US" sz="3200" dirty="0"/>
              <a:t>" authors, who make no discernible contributions, but are listed to help increase the chances of publication; </a:t>
            </a:r>
          </a:p>
          <a:p>
            <a:r>
              <a:rPr lang="en-US" sz="800" dirty="0"/>
              <a:t>■ </a:t>
            </a:r>
            <a:r>
              <a:rPr lang="en-US" sz="3200" dirty="0"/>
              <a:t>"</a:t>
            </a:r>
            <a:r>
              <a:rPr lang="en-US" sz="3200" b="1" dirty="0"/>
              <a:t>Gift</a:t>
            </a:r>
            <a:r>
              <a:rPr lang="en-US" sz="3200" dirty="0"/>
              <a:t>" authors, whose contribution is based solely on a tenuous affiliation with a study.</a:t>
            </a:r>
            <a:r>
              <a:rPr lang="en-US" dirty="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t>Common forms of student plagiarism </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a:t>According to “The Reality and Solution of College Plagiarism” created by the Health Informatics department of the University of Illinois at Chicago there are 10 main forms of plagiarism that students commit: </a:t>
            </a:r>
          </a:p>
          <a:p>
            <a:pPr>
              <a:buNone/>
            </a:pPr>
            <a:r>
              <a:rPr lang="en-US" dirty="0"/>
              <a:t>1. Submitting someone’s work as their own. </a:t>
            </a:r>
          </a:p>
          <a:p>
            <a:pPr>
              <a:buNone/>
            </a:pPr>
            <a:r>
              <a:rPr lang="en-US" dirty="0"/>
              <a:t>2. Taking passages from their own previous work without adding citations. </a:t>
            </a:r>
          </a:p>
          <a:p>
            <a:pPr>
              <a:buNone/>
            </a:pPr>
            <a:r>
              <a:rPr lang="en-US" dirty="0"/>
              <a:t>3. Re-writing someone’s work without properly citing sources. </a:t>
            </a:r>
          </a:p>
          <a:p>
            <a:pPr>
              <a:buNone/>
            </a:pPr>
            <a:r>
              <a:rPr lang="en-US" dirty="0"/>
              <a:t>4. Using quotations, but not citing the source. </a:t>
            </a:r>
          </a:p>
          <a:p>
            <a:pPr>
              <a:buNone/>
            </a:pPr>
            <a:r>
              <a:rPr lang="en-US" dirty="0"/>
              <a:t>5. Interweaving various sources together in the work without citing. </a:t>
            </a:r>
          </a:p>
          <a:p>
            <a:pPr>
              <a:buNone/>
            </a:pPr>
            <a:r>
              <a:rPr lang="en-US" dirty="0"/>
              <a:t>6. Citing some, but not all passages that should be cited. </a:t>
            </a:r>
          </a:p>
          <a:p>
            <a:pPr>
              <a:buNone/>
            </a:pPr>
            <a:r>
              <a:rPr lang="en-US" dirty="0"/>
              <a:t>7. Melding together cited and </a:t>
            </a:r>
            <a:r>
              <a:rPr lang="en-US" dirty="0" err="1"/>
              <a:t>uncited</a:t>
            </a:r>
            <a:r>
              <a:rPr lang="en-US" dirty="0"/>
              <a:t> sections of the piece. </a:t>
            </a:r>
          </a:p>
          <a:p>
            <a:pPr>
              <a:buNone/>
            </a:pPr>
            <a:r>
              <a:rPr lang="en-US" dirty="0"/>
              <a:t>8. Providing proper citations, but fails to change the structure and wording of the borrowed ideas enough. </a:t>
            </a:r>
          </a:p>
          <a:p>
            <a:pPr>
              <a:buNone/>
            </a:pPr>
            <a:r>
              <a:rPr lang="en-US" dirty="0"/>
              <a:t>9. Inaccurately citing the source. </a:t>
            </a:r>
          </a:p>
          <a:p>
            <a:pPr>
              <a:buNone/>
            </a:pPr>
            <a:r>
              <a:rPr lang="en-US" dirty="0"/>
              <a:t>10. Relying too heavily on other people’s work. Fails to bring original thought into the text.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reasons of Plagiarism in analysis  </a:t>
            </a:r>
          </a:p>
        </p:txBody>
      </p:sp>
      <p:sp>
        <p:nvSpPr>
          <p:cNvPr id="3" name="Content Placeholder 2"/>
          <p:cNvSpPr>
            <a:spLocks noGrp="1"/>
          </p:cNvSpPr>
          <p:nvPr>
            <p:ph sz="quarter" idx="1"/>
          </p:nvPr>
        </p:nvSpPr>
        <p:spPr/>
        <p:txBody>
          <a:bodyPr/>
          <a:lstStyle/>
          <a:p>
            <a:r>
              <a:rPr lang="en-US" dirty="0"/>
              <a:t>Academic Pressure</a:t>
            </a:r>
          </a:p>
          <a:p>
            <a:r>
              <a:rPr lang="en-US" dirty="0"/>
              <a:t>Lack of writing skill</a:t>
            </a:r>
          </a:p>
          <a:p>
            <a:r>
              <a:rPr lang="en-US" dirty="0"/>
              <a:t>Fear of failure</a:t>
            </a:r>
          </a:p>
          <a:p>
            <a:r>
              <a:rPr lang="en-US" dirty="0"/>
              <a:t>Time Management</a:t>
            </a:r>
          </a:p>
          <a:p>
            <a:r>
              <a:rPr lang="en-US" dirty="0"/>
              <a:t>Ignorance of citation rules</a:t>
            </a:r>
          </a:p>
          <a:p>
            <a:r>
              <a:rPr lang="en-US" dirty="0"/>
              <a:t>Internet Accessibility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Reasons to published ethically</a:t>
            </a:r>
          </a:p>
        </p:txBody>
      </p:sp>
      <p:sp>
        <p:nvSpPr>
          <p:cNvPr id="3" name="Content Placeholder 2"/>
          <p:cNvSpPr>
            <a:spLocks noGrp="1"/>
          </p:cNvSpPr>
          <p:nvPr>
            <p:ph sz="quarter" idx="1"/>
          </p:nvPr>
        </p:nvSpPr>
        <p:spPr/>
        <p:txBody>
          <a:bodyPr/>
          <a:lstStyle/>
          <a:p>
            <a:r>
              <a:rPr lang="en-US" dirty="0"/>
              <a:t>It ensures scientific progress</a:t>
            </a:r>
          </a:p>
          <a:p>
            <a:r>
              <a:rPr lang="en-US" dirty="0"/>
              <a:t>It protects life and the planet </a:t>
            </a:r>
          </a:p>
          <a:p>
            <a:r>
              <a:rPr lang="en-US" dirty="0"/>
              <a:t>It promotes ethical behavior </a:t>
            </a:r>
          </a:p>
          <a:p>
            <a:r>
              <a:rPr lang="en-US" dirty="0"/>
              <a:t>It’s good for your reputation</a:t>
            </a:r>
          </a:p>
          <a:p>
            <a:r>
              <a:rPr lang="en-US" dirty="0"/>
              <a:t> It’s the only way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000" dirty="0"/>
              <a:t>How to avoid plagiarism in Data Analysis </a:t>
            </a:r>
          </a:p>
        </p:txBody>
      </p:sp>
      <p:sp>
        <p:nvSpPr>
          <p:cNvPr id="3" name="Content Placeholder 2"/>
          <p:cNvSpPr>
            <a:spLocks noGrp="1"/>
          </p:cNvSpPr>
          <p:nvPr>
            <p:ph sz="quarter" idx="1"/>
          </p:nvPr>
        </p:nvSpPr>
        <p:spPr>
          <a:xfrm>
            <a:off x="457200" y="1143000"/>
            <a:ext cx="8229600" cy="5334000"/>
          </a:xfrm>
        </p:spPr>
        <p:txBody>
          <a:bodyPr>
            <a:noAutofit/>
          </a:bodyPr>
          <a:lstStyle/>
          <a:p>
            <a:r>
              <a:rPr lang="en-US" sz="1900" b="1" dirty="0"/>
              <a:t>Attribution</a:t>
            </a:r>
            <a:r>
              <a:rPr lang="en-US" sz="1900" dirty="0"/>
              <a:t>: Credit the original author by citing the full reference.</a:t>
            </a:r>
          </a:p>
          <a:p>
            <a:r>
              <a:rPr lang="en-US" sz="1900" b="1" dirty="0"/>
              <a:t>Citation</a:t>
            </a:r>
            <a:r>
              <a:rPr lang="en-US" sz="1900" dirty="0"/>
              <a:t>: Cite the source of information in the bibliography or reference section.</a:t>
            </a:r>
          </a:p>
          <a:p>
            <a:r>
              <a:rPr lang="en-US" sz="1900" b="1" dirty="0"/>
              <a:t>Paraphrasing</a:t>
            </a:r>
            <a:r>
              <a:rPr lang="en-US" sz="1900" dirty="0"/>
              <a:t>: All the reading must be rewritten in one’s own words with proper citation to the original contributor. Avoid at all costs all verbatim or word to word copy of text and if needed then use quotation marks with proper attribution.</a:t>
            </a:r>
          </a:p>
          <a:p>
            <a:r>
              <a:rPr lang="en-US" sz="1900" b="1" dirty="0"/>
              <a:t>Avoid Self Plagiarism</a:t>
            </a:r>
            <a:r>
              <a:rPr lang="en-US" sz="1900" dirty="0"/>
              <a:t>: It is also important to cite your own previous publishing if reused or included in the text. Failure to acknowledge your published or unpublished work would still constitute plagiarism.</a:t>
            </a:r>
          </a:p>
          <a:p>
            <a:r>
              <a:rPr lang="en-US" sz="1900" b="1" dirty="0"/>
              <a:t>Direct Quote</a:t>
            </a:r>
            <a:r>
              <a:rPr lang="en-US" sz="1900" dirty="0"/>
              <a:t>: Whenever using the original text, phrases, or key words of another writer always do so within quotation marks and cite the source in the footnotes or references of the text.</a:t>
            </a:r>
          </a:p>
          <a:p>
            <a:r>
              <a:rPr lang="en-US" sz="1900" b="1" dirty="0"/>
              <a:t>Reference Sources</a:t>
            </a:r>
            <a:r>
              <a:rPr lang="en-US" sz="1900" dirty="0"/>
              <a:t>: Inadvertent plagiarism can be avoided by keeping track of all the sources used in the process of research.</a:t>
            </a:r>
          </a:p>
          <a:p>
            <a:r>
              <a:rPr lang="en-US" sz="1900" b="1" dirty="0"/>
              <a:t>Anti-Plagiarism Software</a:t>
            </a:r>
            <a:r>
              <a:rPr lang="en-US" sz="1900" dirty="0"/>
              <a:t>: Use anti plagiarism software tools to check the similarity index of the content of your paper. It is an effective method to prove the originality of research or assignment.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t>Available Software to Detect Plagiarism </a:t>
            </a:r>
          </a:p>
        </p:txBody>
      </p:sp>
      <p:graphicFrame>
        <p:nvGraphicFramePr>
          <p:cNvPr id="4" name="Content Placeholder 3"/>
          <p:cNvGraphicFramePr>
            <a:graphicFrameLocks noGrp="1"/>
          </p:cNvGraphicFramePr>
          <p:nvPr>
            <p:ph sz="quarter" idx="1"/>
          </p:nvPr>
        </p:nvGraphicFramePr>
        <p:xfrm>
          <a:off x="457200" y="1295400"/>
          <a:ext cx="8077200" cy="519027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4038600">
                  <a:extLst>
                    <a:ext uri="{9D8B030D-6E8A-4147-A177-3AD203B41FA5}">
                      <a16:colId xmlns:a16="http://schemas.microsoft.com/office/drawing/2014/main" val="20003"/>
                    </a:ext>
                  </a:extLst>
                </a:gridCol>
              </a:tblGrid>
              <a:tr h="686063">
                <a:tc>
                  <a:txBody>
                    <a:bodyPr/>
                    <a:lstStyle/>
                    <a:p>
                      <a:r>
                        <a:rPr lang="en-US" sz="2000" b="1" kern="1200" baseline="0" dirty="0">
                          <a:solidFill>
                            <a:schemeClr val="lt1"/>
                          </a:solidFill>
                          <a:latin typeface="+mn-lt"/>
                          <a:ea typeface="+mn-ea"/>
                          <a:cs typeface="+mn-cs"/>
                        </a:rPr>
                        <a:t>Name of Software</a:t>
                      </a:r>
                      <a:endParaRPr lang="en-US" sz="2000" dirty="0"/>
                    </a:p>
                  </a:txBody>
                  <a:tcPr/>
                </a:tc>
                <a:tc>
                  <a:txBody>
                    <a:bodyPr/>
                    <a:lstStyle/>
                    <a:p>
                      <a:r>
                        <a:rPr lang="en-US" sz="2000" b="1" kern="1200" baseline="0" dirty="0" err="1">
                          <a:solidFill>
                            <a:schemeClr val="lt1"/>
                          </a:solidFill>
                          <a:latin typeface="+mn-lt"/>
                          <a:ea typeface="+mn-ea"/>
                          <a:cs typeface="+mn-cs"/>
                        </a:rPr>
                        <a:t>Weblink</a:t>
                      </a:r>
                      <a:r>
                        <a:rPr lang="en-US" sz="2000" b="1" kern="1200" baseline="0" dirty="0">
                          <a:solidFill>
                            <a:schemeClr val="lt1"/>
                          </a:solidFill>
                          <a:latin typeface="+mn-lt"/>
                          <a:ea typeface="+mn-ea"/>
                          <a:cs typeface="+mn-cs"/>
                        </a:rPr>
                        <a:t> </a:t>
                      </a:r>
                      <a:endParaRPr lang="en-US" sz="2000" dirty="0"/>
                    </a:p>
                  </a:txBody>
                  <a:tcPr/>
                </a:tc>
                <a:tc>
                  <a:txBody>
                    <a:bodyPr/>
                    <a:lstStyle/>
                    <a:p>
                      <a:r>
                        <a:rPr lang="en-US" sz="2000" b="1" kern="1200" baseline="0" dirty="0">
                          <a:solidFill>
                            <a:schemeClr val="lt1"/>
                          </a:solidFill>
                          <a:latin typeface="+mn-lt"/>
                          <a:ea typeface="+mn-ea"/>
                          <a:cs typeface="+mn-cs"/>
                        </a:rPr>
                        <a:t>Status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lt1"/>
                          </a:solidFill>
                          <a:latin typeface="+mn-lt"/>
                          <a:ea typeface="+mn-ea"/>
                          <a:cs typeface="+mn-cs"/>
                        </a:rPr>
                        <a:t>Features</a:t>
                      </a:r>
                      <a:endParaRPr lang="en-US" sz="2000" dirty="0"/>
                    </a:p>
                    <a:p>
                      <a:endParaRPr lang="en-US" sz="2000" dirty="0"/>
                    </a:p>
                  </a:txBody>
                  <a:tcPr/>
                </a:tc>
                <a:extLst>
                  <a:ext uri="{0D108BD9-81ED-4DB2-BD59-A6C34878D82A}">
                    <a16:rowId xmlns:a16="http://schemas.microsoft.com/office/drawing/2014/main" val="10000"/>
                  </a:ext>
                </a:extLst>
              </a:tr>
              <a:tr h="1274117">
                <a:tc>
                  <a:txBody>
                    <a:bodyPr/>
                    <a:lstStyle/>
                    <a:p>
                      <a:r>
                        <a:rPr lang="en-US" sz="2000" kern="1200" baseline="0" dirty="0" err="1">
                          <a:solidFill>
                            <a:schemeClr val="dk1"/>
                          </a:solidFill>
                          <a:latin typeface="+mn-lt"/>
                          <a:ea typeface="+mn-ea"/>
                          <a:cs typeface="+mn-cs"/>
                        </a:rPr>
                        <a:t>Turntin</a:t>
                      </a:r>
                      <a:endParaRPr lang="en-US" sz="2000" dirty="0"/>
                    </a:p>
                  </a:txBody>
                  <a:tcPr/>
                </a:tc>
                <a:tc>
                  <a:txBody>
                    <a:bodyPr/>
                    <a:lstStyle/>
                    <a:p>
                      <a:r>
                        <a:rPr lang="en-US" sz="2000" kern="1200" baseline="0" dirty="0">
                          <a:solidFill>
                            <a:schemeClr val="dk1"/>
                          </a:solidFill>
                          <a:latin typeface="+mn-lt"/>
                          <a:ea typeface="+mn-ea"/>
                          <a:cs typeface="+mn-cs"/>
                        </a:rPr>
                        <a:t>http://turnitin.com</a:t>
                      </a:r>
                      <a:endParaRPr lang="en-US" sz="2000" dirty="0"/>
                    </a:p>
                  </a:txBody>
                  <a:tcPr/>
                </a:tc>
                <a:tc>
                  <a:txBody>
                    <a:bodyPr/>
                    <a:lstStyle/>
                    <a:p>
                      <a:r>
                        <a:rPr lang="en-US" sz="1800" kern="1200" baseline="0" dirty="0">
                          <a:solidFill>
                            <a:schemeClr val="dk1"/>
                          </a:solidFill>
                          <a:latin typeface="+mn-lt"/>
                          <a:ea typeface="+mn-ea"/>
                          <a:cs typeface="+mn-cs"/>
                        </a:rPr>
                        <a:t>Commercial</a:t>
                      </a:r>
                      <a:endParaRPr lang="en-US" sz="1800" dirty="0"/>
                    </a:p>
                  </a:txBody>
                  <a:tcPr/>
                </a:tc>
                <a:tc>
                  <a:txBody>
                    <a:bodyPr/>
                    <a:lstStyle/>
                    <a:p>
                      <a:r>
                        <a:rPr lang="en-US" sz="2000" kern="1200" baseline="0" dirty="0">
                          <a:solidFill>
                            <a:schemeClr val="dk1"/>
                          </a:solidFill>
                          <a:latin typeface="+mn-lt"/>
                          <a:ea typeface="+mn-ea"/>
                          <a:cs typeface="+mn-cs"/>
                        </a:rPr>
                        <a:t>Cloud based services/standalone web application, Similarity checking, online feedback and grading tools for student’s work</a:t>
                      </a:r>
                      <a:endParaRPr lang="en-US" sz="2000" dirty="0"/>
                    </a:p>
                  </a:txBody>
                  <a:tcPr/>
                </a:tc>
                <a:extLst>
                  <a:ext uri="{0D108BD9-81ED-4DB2-BD59-A6C34878D82A}">
                    <a16:rowId xmlns:a16="http://schemas.microsoft.com/office/drawing/2014/main" val="10001"/>
                  </a:ext>
                </a:extLst>
              </a:tr>
              <a:tr h="1316420">
                <a:tc>
                  <a:txBody>
                    <a:bodyPr/>
                    <a:lstStyle/>
                    <a:p>
                      <a:r>
                        <a:rPr lang="en-US" sz="2000" kern="1200" baseline="0" dirty="0" err="1">
                          <a:solidFill>
                            <a:schemeClr val="dk1"/>
                          </a:solidFill>
                          <a:latin typeface="+mn-lt"/>
                          <a:ea typeface="+mn-ea"/>
                          <a:cs typeface="+mn-cs"/>
                        </a:rPr>
                        <a:t>Urkund</a:t>
                      </a:r>
                      <a:endParaRPr lang="en-US" sz="20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latin typeface="+mn-lt"/>
                          <a:ea typeface="+mn-ea"/>
                          <a:cs typeface="+mn-cs"/>
                        </a:rPr>
                        <a:t>http://www.urkund.com</a:t>
                      </a:r>
                    </a:p>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Commercial</a:t>
                      </a:r>
                    </a:p>
                    <a:p>
                      <a:endParaRPr lang="en-US" sz="1800" dirty="0"/>
                    </a:p>
                  </a:txBody>
                  <a:tcPr/>
                </a:tc>
                <a:tc>
                  <a:txBody>
                    <a:bodyPr/>
                    <a:lstStyle/>
                    <a:p>
                      <a:r>
                        <a:rPr lang="en-US" sz="2000" kern="1200" baseline="0" dirty="0">
                          <a:solidFill>
                            <a:schemeClr val="dk1"/>
                          </a:solidFill>
                          <a:latin typeface="+mn-lt"/>
                          <a:ea typeface="+mn-ea"/>
                          <a:cs typeface="+mn-cs"/>
                        </a:rPr>
                        <a:t>Automatic checking service, available through email, integration with platforms like </a:t>
                      </a:r>
                      <a:r>
                        <a:rPr lang="en-US" sz="2000" kern="1200" baseline="0" dirty="0" err="1">
                          <a:solidFill>
                            <a:schemeClr val="dk1"/>
                          </a:solidFill>
                          <a:latin typeface="+mn-lt"/>
                          <a:ea typeface="+mn-ea"/>
                          <a:cs typeface="+mn-cs"/>
                        </a:rPr>
                        <a:t>Moodle</a:t>
                      </a:r>
                      <a:r>
                        <a:rPr lang="en-US" sz="2000" kern="1200" baseline="0" dirty="0">
                          <a:solidFill>
                            <a:schemeClr val="dk1"/>
                          </a:solidFill>
                          <a:latin typeface="+mn-lt"/>
                          <a:ea typeface="+mn-ea"/>
                          <a:cs typeface="+mn-cs"/>
                        </a:rPr>
                        <a:t>, Blackboard and MS Share Point. </a:t>
                      </a:r>
                      <a:endParaRPr lang="en-US" sz="2000" dirty="0"/>
                    </a:p>
                  </a:txBody>
                  <a:tcPr/>
                </a:tc>
                <a:extLst>
                  <a:ext uri="{0D108BD9-81ED-4DB2-BD59-A6C34878D82A}">
                    <a16:rowId xmlns:a16="http://schemas.microsoft.com/office/drawing/2014/main" val="10002"/>
                  </a:ext>
                </a:extLst>
              </a:tr>
              <a:tr h="1862170">
                <a:tc>
                  <a:txBody>
                    <a:bodyPr/>
                    <a:lstStyle/>
                    <a:p>
                      <a:r>
                        <a:rPr lang="en-US" sz="1800" b="1" kern="1200" baseline="0" dirty="0" err="1">
                          <a:solidFill>
                            <a:schemeClr val="dk1"/>
                          </a:solidFill>
                          <a:latin typeface="+mn-lt"/>
                          <a:ea typeface="+mn-ea"/>
                          <a:cs typeface="+mn-cs"/>
                        </a:rPr>
                        <a:t>PlagTracker</a:t>
                      </a:r>
                      <a:endParaRPr lang="en-US" sz="1800" b="1"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latin typeface="+mn-lt"/>
                          <a:ea typeface="+mn-ea"/>
                          <a:cs typeface="+mn-cs"/>
                        </a:rPr>
                        <a:t>http://www.plagtracker.com</a:t>
                      </a:r>
                    </a:p>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Commercial</a:t>
                      </a:r>
                    </a:p>
                    <a:p>
                      <a:endParaRPr lang="en-US" sz="1800" dirty="0"/>
                    </a:p>
                  </a:txBody>
                  <a:tcPr/>
                </a:tc>
                <a:tc>
                  <a:txBody>
                    <a:bodyPr/>
                    <a:lstStyle/>
                    <a:p>
                      <a:r>
                        <a:rPr lang="en-US" sz="2000" kern="1200" baseline="0" dirty="0">
                          <a:solidFill>
                            <a:schemeClr val="dk1"/>
                          </a:solidFill>
                          <a:latin typeface="+mn-lt"/>
                          <a:ea typeface="+mn-ea"/>
                          <a:cs typeface="+mn-cs"/>
                        </a:rPr>
                        <a:t>Unique checking algorithm, provides usable report, check against 11 billion web pages &amp; 5 million academic papers. </a:t>
                      </a:r>
                    </a:p>
                    <a:p>
                      <a:r>
                        <a:rPr lang="en-US" sz="2000" kern="1200" baseline="0" dirty="0">
                          <a:solidFill>
                            <a:schemeClr val="dk1"/>
                          </a:solidFill>
                          <a:latin typeface="+mn-lt"/>
                          <a:ea typeface="+mn-ea"/>
                          <a:cs typeface="+mn-cs"/>
                        </a:rPr>
                        <a:t>Supports multilingual</a:t>
                      </a:r>
                      <a:endParaRPr lang="en-US" sz="20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err="1"/>
              <a:t>Contd</a:t>
            </a:r>
            <a:r>
              <a:rPr lang="en-US" sz="3600" dirty="0"/>
              <a:t>…</a:t>
            </a:r>
          </a:p>
        </p:txBody>
      </p:sp>
      <p:graphicFrame>
        <p:nvGraphicFramePr>
          <p:cNvPr id="4" name="Content Placeholder 3"/>
          <p:cNvGraphicFramePr>
            <a:graphicFrameLocks noGrp="1"/>
          </p:cNvGraphicFramePr>
          <p:nvPr>
            <p:ph sz="quarter" idx="1"/>
          </p:nvPr>
        </p:nvGraphicFramePr>
        <p:xfrm>
          <a:off x="457200" y="1295400"/>
          <a:ext cx="8229600" cy="51816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3886200">
                  <a:extLst>
                    <a:ext uri="{9D8B030D-6E8A-4147-A177-3AD203B41FA5}">
                      <a16:colId xmlns:a16="http://schemas.microsoft.com/office/drawing/2014/main" val="20003"/>
                    </a:ext>
                  </a:extLst>
                </a:gridCol>
              </a:tblGrid>
              <a:tr h="370840">
                <a:tc>
                  <a:txBody>
                    <a:bodyPr/>
                    <a:lstStyle/>
                    <a:p>
                      <a:r>
                        <a:rPr lang="en-US" sz="2000" b="1" kern="1200" baseline="0" dirty="0">
                          <a:solidFill>
                            <a:schemeClr val="lt1"/>
                          </a:solidFill>
                          <a:latin typeface="+mn-lt"/>
                          <a:ea typeface="+mn-ea"/>
                          <a:cs typeface="+mn-cs"/>
                        </a:rPr>
                        <a:t>Name of Software</a:t>
                      </a:r>
                      <a:endParaRPr lang="en-US" sz="2000" dirty="0"/>
                    </a:p>
                  </a:txBody>
                  <a:tcPr/>
                </a:tc>
                <a:tc>
                  <a:txBody>
                    <a:bodyPr/>
                    <a:lstStyle/>
                    <a:p>
                      <a:r>
                        <a:rPr lang="en-US" sz="2000" b="1" kern="1200" baseline="0" dirty="0" err="1">
                          <a:solidFill>
                            <a:schemeClr val="lt1"/>
                          </a:solidFill>
                          <a:latin typeface="+mn-lt"/>
                          <a:ea typeface="+mn-ea"/>
                          <a:cs typeface="+mn-cs"/>
                        </a:rPr>
                        <a:t>Weblink</a:t>
                      </a:r>
                      <a:r>
                        <a:rPr lang="en-US" sz="2000" b="1" kern="1200" baseline="0" dirty="0">
                          <a:solidFill>
                            <a:schemeClr val="lt1"/>
                          </a:solidFill>
                          <a:latin typeface="+mn-lt"/>
                          <a:ea typeface="+mn-ea"/>
                          <a:cs typeface="+mn-cs"/>
                        </a:rPr>
                        <a:t> </a:t>
                      </a:r>
                      <a:endParaRPr lang="en-US" sz="2000" dirty="0"/>
                    </a:p>
                  </a:txBody>
                  <a:tcPr/>
                </a:tc>
                <a:tc>
                  <a:txBody>
                    <a:bodyPr/>
                    <a:lstStyle/>
                    <a:p>
                      <a:r>
                        <a:rPr lang="en-US" sz="2000" b="1" kern="1200" baseline="0" dirty="0">
                          <a:solidFill>
                            <a:schemeClr val="lt1"/>
                          </a:solidFill>
                          <a:latin typeface="+mn-lt"/>
                          <a:ea typeface="+mn-ea"/>
                          <a:cs typeface="+mn-cs"/>
                        </a:rPr>
                        <a:t>Status </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lt1"/>
                          </a:solidFill>
                          <a:latin typeface="+mn-lt"/>
                          <a:ea typeface="+mn-ea"/>
                          <a:cs typeface="+mn-cs"/>
                        </a:rPr>
                        <a:t>Features</a:t>
                      </a:r>
                      <a:endParaRPr lang="en-US" sz="2000" dirty="0"/>
                    </a:p>
                  </a:txBody>
                  <a:tcPr/>
                </a:tc>
                <a:extLst>
                  <a:ext uri="{0D108BD9-81ED-4DB2-BD59-A6C34878D82A}">
                    <a16:rowId xmlns:a16="http://schemas.microsoft.com/office/drawing/2014/main" val="10000"/>
                  </a:ext>
                </a:extLst>
              </a:tr>
              <a:tr h="370840">
                <a:tc>
                  <a:txBody>
                    <a:bodyPr/>
                    <a:lstStyle/>
                    <a:p>
                      <a:r>
                        <a:rPr lang="en-US" sz="1800" kern="1200" baseline="0" dirty="0" err="1">
                          <a:solidFill>
                            <a:schemeClr val="dk1"/>
                          </a:solidFill>
                          <a:latin typeface="+mn-lt"/>
                          <a:ea typeface="+mn-ea"/>
                          <a:cs typeface="+mn-cs"/>
                        </a:rPr>
                        <a:t>PlagScan</a:t>
                      </a:r>
                      <a:endParaRPr lang="en-US"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http://www.plagscan.com</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Commercial</a:t>
                      </a:r>
                    </a:p>
                    <a:p>
                      <a:endParaRPr lang="en-US" dirty="0"/>
                    </a:p>
                  </a:txBody>
                  <a:tcPr/>
                </a:tc>
                <a:tc>
                  <a:txBody>
                    <a:bodyPr/>
                    <a:lstStyle/>
                    <a:p>
                      <a:r>
                        <a:rPr lang="en-US" sz="1800" kern="1200" baseline="0" dirty="0">
                          <a:solidFill>
                            <a:schemeClr val="dk1"/>
                          </a:solidFill>
                          <a:latin typeface="+mn-lt"/>
                          <a:ea typeface="+mn-ea"/>
                          <a:cs typeface="+mn-cs"/>
                        </a:rPr>
                        <a:t>Regular progress update, no downloads or installation, limited scan of 1000 words at a time.</a:t>
                      </a:r>
                      <a:endParaRPr lang="en-US" dirty="0"/>
                    </a:p>
                  </a:txBody>
                  <a:tcPr/>
                </a:tc>
                <a:extLst>
                  <a:ext uri="{0D108BD9-81ED-4DB2-BD59-A6C34878D82A}">
                    <a16:rowId xmlns:a16="http://schemas.microsoft.com/office/drawing/2014/main" val="10001"/>
                  </a:ext>
                </a:extLst>
              </a:tr>
              <a:tr h="370840">
                <a:tc>
                  <a:txBody>
                    <a:bodyPr/>
                    <a:lstStyle/>
                    <a:p>
                      <a:r>
                        <a:rPr lang="en-US" sz="1800" kern="1200" baseline="0" dirty="0" err="1">
                          <a:solidFill>
                            <a:schemeClr val="dk1"/>
                          </a:solidFill>
                          <a:latin typeface="+mn-lt"/>
                          <a:ea typeface="+mn-ea"/>
                          <a:cs typeface="+mn-cs"/>
                        </a:rPr>
                        <a:t>Viber</a:t>
                      </a:r>
                      <a:r>
                        <a:rPr lang="en-US" sz="1800" kern="1200" baseline="0" dirty="0">
                          <a:solidFill>
                            <a:schemeClr val="dk1"/>
                          </a:solidFill>
                          <a:latin typeface="+mn-lt"/>
                          <a:ea typeface="+mn-ea"/>
                          <a:cs typeface="+mn-cs"/>
                        </a:rPr>
                        <a:t> Plagiarism</a:t>
                      </a:r>
                    </a:p>
                    <a:p>
                      <a:r>
                        <a:rPr lang="en-US" sz="1800" kern="1200" baseline="0" dirty="0">
                          <a:solidFill>
                            <a:schemeClr val="dk1"/>
                          </a:solidFill>
                          <a:latin typeface="+mn-lt"/>
                          <a:ea typeface="+mn-ea"/>
                          <a:cs typeface="+mn-cs"/>
                        </a:rPr>
                        <a:t>Scanner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http://www.scanmyessay.com</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Free</a:t>
                      </a:r>
                    </a:p>
                    <a:p>
                      <a:endParaRPr lang="en-US" dirty="0"/>
                    </a:p>
                  </a:txBody>
                  <a:tcPr/>
                </a:tc>
                <a:tc>
                  <a:txBody>
                    <a:bodyPr/>
                    <a:lstStyle/>
                    <a:p>
                      <a:r>
                        <a:rPr lang="en-US" sz="1800" kern="1200" baseline="0" dirty="0">
                          <a:solidFill>
                            <a:schemeClr val="dk1"/>
                          </a:solidFill>
                          <a:latin typeface="+mn-lt"/>
                          <a:ea typeface="+mn-ea"/>
                          <a:cs typeface="+mn-cs"/>
                        </a:rPr>
                        <a:t>Online software, 10 billion scanned resources, unlimited resubmitting, provides links to </a:t>
                      </a:r>
                      <a:r>
                        <a:rPr lang="en-US" sz="1800" kern="1200" baseline="0" dirty="0" err="1">
                          <a:solidFill>
                            <a:schemeClr val="dk1"/>
                          </a:solidFill>
                          <a:latin typeface="+mn-lt"/>
                          <a:ea typeface="+mn-ea"/>
                          <a:cs typeface="+mn-cs"/>
                        </a:rPr>
                        <a:t>plagiarised</a:t>
                      </a:r>
                      <a:r>
                        <a:rPr lang="en-US" sz="1800" kern="1200" baseline="0" dirty="0">
                          <a:solidFill>
                            <a:schemeClr val="dk1"/>
                          </a:solidFill>
                          <a:latin typeface="+mn-lt"/>
                          <a:ea typeface="+mn-ea"/>
                          <a:cs typeface="+mn-cs"/>
                        </a:rPr>
                        <a:t> work, provides comparison.</a:t>
                      </a:r>
                    </a:p>
                  </a:txBody>
                  <a:tcPr/>
                </a:tc>
                <a:extLst>
                  <a:ext uri="{0D108BD9-81ED-4DB2-BD59-A6C34878D82A}">
                    <a16:rowId xmlns:a16="http://schemas.microsoft.com/office/drawing/2014/main" val="10002"/>
                  </a:ext>
                </a:extLst>
              </a:tr>
              <a:tr h="370840">
                <a:tc>
                  <a:txBody>
                    <a:bodyPr/>
                    <a:lstStyle/>
                    <a:p>
                      <a:r>
                        <a:rPr lang="en-US" sz="1800" kern="1200" baseline="0" dirty="0" err="1">
                          <a:solidFill>
                            <a:schemeClr val="dk1"/>
                          </a:solidFill>
                          <a:latin typeface="+mn-lt"/>
                          <a:ea typeface="+mn-ea"/>
                          <a:cs typeface="+mn-cs"/>
                        </a:rPr>
                        <a:t>Duplichecker</a:t>
                      </a:r>
                      <a:endParaRPr lang="en-US"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http://www.duplichecker.com</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Free</a:t>
                      </a:r>
                    </a:p>
                    <a:p>
                      <a:endParaRPr lang="en-US" dirty="0"/>
                    </a:p>
                  </a:txBody>
                  <a:tcPr/>
                </a:tc>
                <a:tc>
                  <a:txBody>
                    <a:bodyPr/>
                    <a:lstStyle/>
                    <a:p>
                      <a:r>
                        <a:rPr lang="en-US" sz="1800" kern="1200" baseline="0" dirty="0">
                          <a:solidFill>
                            <a:schemeClr val="dk1"/>
                          </a:solidFill>
                          <a:latin typeface="+mn-lt"/>
                          <a:ea typeface="+mn-ea"/>
                          <a:cs typeface="+mn-cs"/>
                        </a:rPr>
                        <a:t>Online registration required, provides plagiarism check, comparison search, spell check, broken link check, keyword</a:t>
                      </a:r>
                    </a:p>
                    <a:p>
                      <a:r>
                        <a:rPr lang="en-US" sz="1800" kern="1200" baseline="0" dirty="0">
                          <a:solidFill>
                            <a:schemeClr val="dk1"/>
                          </a:solidFill>
                          <a:latin typeface="+mn-lt"/>
                          <a:ea typeface="+mn-ea"/>
                          <a:cs typeface="+mn-cs"/>
                        </a:rPr>
                        <a:t>Position.</a:t>
                      </a:r>
                    </a:p>
                  </a:txBody>
                  <a:tcPr/>
                </a:tc>
                <a:extLst>
                  <a:ext uri="{0D108BD9-81ED-4DB2-BD59-A6C34878D82A}">
                    <a16:rowId xmlns:a16="http://schemas.microsoft.com/office/drawing/2014/main" val="10003"/>
                  </a:ext>
                </a:extLst>
              </a:tr>
              <a:tr h="370840">
                <a:tc>
                  <a:txBody>
                    <a:bodyPr/>
                    <a:lstStyle/>
                    <a:p>
                      <a:r>
                        <a:rPr lang="en-US" sz="1800" kern="1200" baseline="0" dirty="0" err="1">
                          <a:solidFill>
                            <a:schemeClr val="dk1"/>
                          </a:solidFill>
                          <a:latin typeface="+mn-lt"/>
                          <a:ea typeface="+mn-ea"/>
                          <a:cs typeface="+mn-cs"/>
                        </a:rPr>
                        <a:t>Plagiarisma</a:t>
                      </a:r>
                      <a:endParaRPr lang="en-US"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http://www.plagiarism.com</a:t>
                      </a:r>
                    </a:p>
                    <a:p>
                      <a:endParaRPr lang="en-US" dirty="0"/>
                    </a:p>
                  </a:txBody>
                  <a:tcPr/>
                </a:tc>
                <a:tc>
                  <a:txBody>
                    <a:bodyPr/>
                    <a:lstStyle/>
                    <a:p>
                      <a:r>
                        <a:rPr lang="en-US" sz="1800" kern="1200" baseline="0" dirty="0">
                          <a:solidFill>
                            <a:schemeClr val="dk1"/>
                          </a:solidFill>
                          <a:latin typeface="+mn-lt"/>
                          <a:ea typeface="+mn-ea"/>
                          <a:cs typeface="+mn-cs"/>
                        </a:rPr>
                        <a:t>Hybrid</a:t>
                      </a:r>
                      <a:endParaRPr lang="en-US" dirty="0"/>
                    </a:p>
                  </a:txBody>
                  <a:tcPr/>
                </a:tc>
                <a:tc>
                  <a:txBody>
                    <a:bodyPr/>
                    <a:lstStyle/>
                    <a:p>
                      <a:r>
                        <a:rPr lang="en-US" sz="1800" kern="1200" baseline="0" dirty="0">
                          <a:solidFill>
                            <a:schemeClr val="dk1"/>
                          </a:solidFill>
                          <a:latin typeface="+mn-lt"/>
                          <a:ea typeface="+mn-ea"/>
                          <a:cs typeface="+mn-cs"/>
                        </a:rPr>
                        <a:t>Registration required, TXT, HTML, RTF, DOC, DOCX, ODT, PDF file. Supports more than 190 languages, including Hindi.</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Responsible research conduct in Social Science</a:t>
            </a:r>
            <a:r>
              <a:rPr lang="en-US" sz="3200" dirty="0"/>
              <a:t> </a:t>
            </a:r>
          </a:p>
        </p:txBody>
      </p:sp>
      <p:sp>
        <p:nvSpPr>
          <p:cNvPr id="3" name="Content Placeholder 2"/>
          <p:cNvSpPr>
            <a:spLocks noGrp="1"/>
          </p:cNvSpPr>
          <p:nvPr>
            <p:ph sz="quarter" idx="1"/>
          </p:nvPr>
        </p:nvSpPr>
        <p:spPr/>
        <p:txBody>
          <a:bodyPr>
            <a:normAutofit/>
          </a:bodyPr>
          <a:lstStyle/>
          <a:p>
            <a:r>
              <a:rPr lang="en-US" dirty="0"/>
              <a:t>Research ethics provides </a:t>
            </a:r>
            <a:r>
              <a:rPr lang="en-US" b="1" dirty="0"/>
              <a:t>guideline for responsible conduct </a:t>
            </a:r>
            <a:r>
              <a:rPr lang="en-US" dirty="0"/>
              <a:t>of social science research </a:t>
            </a:r>
          </a:p>
          <a:p>
            <a:r>
              <a:rPr lang="en-US" dirty="0"/>
              <a:t>There is growing and understandable concern about the way research is conducted. </a:t>
            </a:r>
          </a:p>
          <a:p>
            <a:r>
              <a:rPr lang="en-US" dirty="0"/>
              <a:t>Responsible conduct in research generally means a simple good citizenship applied to professional life.</a:t>
            </a:r>
          </a:p>
          <a:p>
            <a:r>
              <a:rPr lang="en-US" dirty="0"/>
              <a:t>Public concern about misconduct in research first surfaces in </a:t>
            </a:r>
            <a:r>
              <a:rPr lang="en-US" b="1" dirty="0"/>
              <a:t>1980</a:t>
            </a:r>
            <a:r>
              <a:rPr lang="en-US"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Things to avoided in research </a:t>
            </a:r>
          </a:p>
        </p:txBody>
      </p:sp>
      <p:sp>
        <p:nvSpPr>
          <p:cNvPr id="3" name="Content Placeholder 2"/>
          <p:cNvSpPr>
            <a:spLocks noGrp="1"/>
          </p:cNvSpPr>
          <p:nvPr>
            <p:ph sz="quarter" idx="1"/>
          </p:nvPr>
        </p:nvSpPr>
        <p:spPr>
          <a:xfrm>
            <a:off x="457200" y="1600200"/>
            <a:ext cx="8229600" cy="5029200"/>
          </a:xfrm>
        </p:spPr>
        <p:txBody>
          <a:bodyPr>
            <a:normAutofit fontScale="62500" lnSpcReduction="20000"/>
          </a:bodyPr>
          <a:lstStyle/>
          <a:p>
            <a:r>
              <a:rPr lang="en-US" dirty="0"/>
              <a:t>Publishing the same paper/work in two different journals without letting the editors.</a:t>
            </a:r>
          </a:p>
          <a:p>
            <a:r>
              <a:rPr lang="en-US" dirty="0"/>
              <a:t>Discussing with your colleagues confidential data from a paper/thesis that you are reviewing.</a:t>
            </a:r>
          </a:p>
          <a:p>
            <a:r>
              <a:rPr lang="en-US" dirty="0"/>
              <a:t>Being selective in sampling.</a:t>
            </a:r>
          </a:p>
          <a:p>
            <a:r>
              <a:rPr lang="en-US" dirty="0"/>
              <a:t>Not reporting survey response/participation rate.</a:t>
            </a:r>
          </a:p>
          <a:p>
            <a:r>
              <a:rPr lang="en-US" dirty="0"/>
              <a:t>Deliberately biasing the data collection instruments for i.e. asking leading questions in surveys.</a:t>
            </a:r>
          </a:p>
          <a:p>
            <a:r>
              <a:rPr lang="en-US" dirty="0"/>
              <a:t>Making up data.</a:t>
            </a:r>
          </a:p>
          <a:p>
            <a:r>
              <a:rPr lang="en-US" dirty="0"/>
              <a:t>Falsifying result: to make them fit to your conclusion.</a:t>
            </a:r>
          </a:p>
          <a:p>
            <a:r>
              <a:rPr lang="en-US" dirty="0"/>
              <a:t>Trimming: removing data that do not fit in with your analysis, this may be a legitimate thing to do, but you must make it clear what has been done and why?</a:t>
            </a:r>
          </a:p>
          <a:p>
            <a:r>
              <a:rPr lang="en-US" dirty="0"/>
              <a:t>Biased or inappropriate analysis</a:t>
            </a:r>
          </a:p>
          <a:p>
            <a:r>
              <a:rPr lang="en-US" dirty="0"/>
              <a:t>Using an inappropriate statistical technique in order to enhance the significance of your research.</a:t>
            </a:r>
          </a:p>
          <a:p>
            <a:r>
              <a:rPr lang="en-US" dirty="0"/>
              <a:t>Overworking or exploiting researcher scholars.</a:t>
            </a:r>
          </a:p>
          <a:p>
            <a:r>
              <a:rPr lang="en-US" dirty="0"/>
              <a:t>Promising a student a better grade for sexual favors .</a:t>
            </a:r>
          </a:p>
          <a:p>
            <a:endParaRPr lang="en-US" dirty="0"/>
          </a:p>
          <a:p>
            <a:endParaRPr lang="en-US" dirty="0"/>
          </a:p>
          <a:p>
            <a:endParaRPr lang="en-US" dirty="0"/>
          </a:p>
        </p:txBody>
      </p:sp>
    </p:spTree>
    <p:extLst>
      <p:ext uri="{BB962C8B-B14F-4D97-AF65-F5344CB8AC3E}">
        <p14:creationId xmlns:p14="http://schemas.microsoft.com/office/powerpoint/2010/main" val="333422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Mechanisms of protection</a:t>
            </a:r>
          </a:p>
        </p:txBody>
      </p:sp>
      <p:sp>
        <p:nvSpPr>
          <p:cNvPr id="3" name="Content Placeholder 2"/>
          <p:cNvSpPr>
            <a:spLocks noGrp="1"/>
          </p:cNvSpPr>
          <p:nvPr>
            <p:ph sz="quarter" idx="1"/>
          </p:nvPr>
        </p:nvSpPr>
        <p:spPr/>
        <p:txBody>
          <a:bodyPr>
            <a:normAutofit fontScale="70000" lnSpcReduction="20000"/>
          </a:bodyPr>
          <a:lstStyle/>
          <a:p>
            <a:r>
              <a:rPr lang="en-US" dirty="0"/>
              <a:t>Ethical regulation or guidelines (APA)</a:t>
            </a:r>
          </a:p>
          <a:p>
            <a:r>
              <a:rPr lang="en-US" dirty="0"/>
              <a:t>Laws (UGC Regulation 2009/2012/2016)</a:t>
            </a:r>
          </a:p>
          <a:p>
            <a:r>
              <a:rPr lang="en-US" dirty="0"/>
              <a:t>Universal principle of human right</a:t>
            </a:r>
          </a:p>
          <a:p>
            <a:r>
              <a:rPr lang="en-US" dirty="0"/>
              <a:t>Responsibility of researchers</a:t>
            </a:r>
          </a:p>
          <a:p>
            <a:r>
              <a:rPr lang="en-US" dirty="0"/>
              <a:t>National level common test for admission in research </a:t>
            </a:r>
            <a:r>
              <a:rPr lang="en-US" dirty="0" err="1"/>
              <a:t>programe</a:t>
            </a:r>
            <a:r>
              <a:rPr lang="en-US" dirty="0"/>
              <a:t>  (CUCET)</a:t>
            </a:r>
          </a:p>
          <a:p>
            <a:r>
              <a:rPr lang="en-US" dirty="0"/>
              <a:t>Assure the quality of Supervisors and Condition of work</a:t>
            </a:r>
          </a:p>
          <a:p>
            <a:r>
              <a:rPr lang="en-US" dirty="0"/>
              <a:t>Improve the quality of post graduate education</a:t>
            </a:r>
          </a:p>
          <a:p>
            <a:r>
              <a:rPr lang="en-US" dirty="0"/>
              <a:t>Sensitization course at college/university/institutions which explains to students the implication and consequences of producing copies work unfairly on the long term solution. </a:t>
            </a:r>
          </a:p>
          <a:p>
            <a:r>
              <a:rPr lang="en-US" dirty="0"/>
              <a:t>Blind and double blind studies</a:t>
            </a:r>
          </a:p>
          <a:p>
            <a:pPr lvl="2"/>
            <a:r>
              <a:rPr lang="en-US" dirty="0"/>
              <a:t>Measuring the effectiveness of drug (real vs. fake)</a:t>
            </a:r>
          </a:p>
          <a:p>
            <a:pPr lvl="2"/>
            <a:r>
              <a:rPr lang="en-US" dirty="0"/>
              <a:t>Isolate placebo (control or dummy) effect</a:t>
            </a:r>
          </a:p>
          <a:p>
            <a:pPr lvl="2"/>
            <a:r>
              <a:rPr lang="en-US" dirty="0"/>
              <a:t>To eliminate the researcher bias </a:t>
            </a:r>
          </a:p>
          <a:p>
            <a:endParaRPr lang="en-US" dirty="0"/>
          </a:p>
        </p:txBody>
      </p:sp>
    </p:spTree>
    <p:extLst>
      <p:ext uri="{BB962C8B-B14F-4D97-AF65-F5344CB8AC3E}">
        <p14:creationId xmlns:p14="http://schemas.microsoft.com/office/powerpoint/2010/main" val="1518611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journals detect and handle problems papers</a:t>
            </a:r>
          </a:p>
        </p:txBody>
      </p:sp>
      <p:sp>
        <p:nvSpPr>
          <p:cNvPr id="3" name="Content Placeholder 2"/>
          <p:cNvSpPr>
            <a:spLocks noGrp="1"/>
          </p:cNvSpPr>
          <p:nvPr>
            <p:ph sz="quarter" idx="1"/>
          </p:nvPr>
        </p:nvSpPr>
        <p:spPr/>
        <p:txBody>
          <a:bodyPr>
            <a:normAutofit fontScale="77500" lnSpcReduction="20000"/>
          </a:bodyPr>
          <a:lstStyle/>
          <a:p>
            <a:r>
              <a:rPr lang="en-US" dirty="0"/>
              <a:t>Information received from reviewers or other editors.</a:t>
            </a:r>
          </a:p>
          <a:p>
            <a:r>
              <a:rPr lang="en-US" dirty="0"/>
              <a:t>Literature search for related papers by the author</a:t>
            </a:r>
          </a:p>
          <a:p>
            <a:r>
              <a:rPr lang="en-US" dirty="0"/>
              <a:t>Withdrawal of a paper from publication.</a:t>
            </a:r>
          </a:p>
          <a:p>
            <a:r>
              <a:rPr lang="en-US" dirty="0"/>
              <a:t>Banning authors for publication in the journal for 3-5 years and informing the co-authors and editors of related journals of our action.</a:t>
            </a:r>
          </a:p>
          <a:p>
            <a:r>
              <a:rPr lang="en-US" dirty="0"/>
              <a:t>For less serious cases, placing the author on a “watch list” for careful examination of their submissions  prior to requesting reviews.</a:t>
            </a:r>
          </a:p>
          <a:p>
            <a:r>
              <a:rPr lang="en-US" dirty="0"/>
              <a:t>COPE: committee on Publication Ethics</a:t>
            </a:r>
          </a:p>
          <a:p>
            <a:pPr lvl="1"/>
            <a:r>
              <a:rPr lang="en-US" dirty="0"/>
              <a:t>Promoting integrity in research Publication:</a:t>
            </a:r>
          </a:p>
          <a:p>
            <a:pPr lvl="2"/>
            <a:r>
              <a:rPr lang="en-US" dirty="0"/>
              <a:t>COPE is a forum for editors &amp; Publishers of peer reviewed journals to discuss all aspects of publication ethics. It also advises editors on how to handle case of research &amp; publication misconduct. </a:t>
            </a:r>
          </a:p>
        </p:txBody>
      </p:sp>
    </p:spTree>
    <p:extLst>
      <p:ext uri="{BB962C8B-B14F-4D97-AF65-F5344CB8AC3E}">
        <p14:creationId xmlns:p14="http://schemas.microsoft.com/office/powerpoint/2010/main" val="4042496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Role of UGC</a:t>
            </a:r>
          </a:p>
        </p:txBody>
      </p:sp>
      <p:sp>
        <p:nvSpPr>
          <p:cNvPr id="3" name="Content Placeholder 2"/>
          <p:cNvSpPr>
            <a:spLocks noGrp="1"/>
          </p:cNvSpPr>
          <p:nvPr>
            <p:ph sz="quarter" idx="1"/>
          </p:nvPr>
        </p:nvSpPr>
        <p:spPr>
          <a:xfrm>
            <a:off x="228600" y="1219200"/>
            <a:ext cx="8686800" cy="5638800"/>
          </a:xfrm>
        </p:spPr>
        <p:txBody>
          <a:bodyPr>
            <a:noAutofit/>
          </a:bodyPr>
          <a:lstStyle/>
          <a:p>
            <a:r>
              <a:rPr lang="en-US" sz="1600" dirty="0"/>
              <a:t>Role in monitoring the procedures and process in research</a:t>
            </a:r>
          </a:p>
          <a:p>
            <a:r>
              <a:rPr lang="en-US" sz="1600" dirty="0"/>
              <a:t>Prepare list of experts for evaluation of thesis and research project work</a:t>
            </a:r>
          </a:p>
          <a:p>
            <a:r>
              <a:rPr lang="en-US" sz="1600" dirty="0"/>
              <a:t>Keeping thesis and summary of thesis</a:t>
            </a:r>
          </a:p>
          <a:p>
            <a:r>
              <a:rPr lang="en-US" sz="1600" dirty="0"/>
              <a:t>Extending access to anti-plagiarism software</a:t>
            </a:r>
          </a:p>
          <a:p>
            <a:r>
              <a:rPr lang="en-US" sz="1600" dirty="0"/>
              <a:t>Found for digitalization of back lists of thesis</a:t>
            </a:r>
          </a:p>
          <a:p>
            <a:r>
              <a:rPr lang="en-US" sz="1600" dirty="0"/>
              <a:t>Providing access to Indian thesis and dissertation in open access to world wide academic community</a:t>
            </a:r>
          </a:p>
          <a:p>
            <a:r>
              <a:rPr lang="en-US" sz="1600" dirty="0"/>
              <a:t>Mandatory software to detect </a:t>
            </a:r>
            <a:r>
              <a:rPr lang="en-US" sz="1600" dirty="0" err="1"/>
              <a:t>Ph.D</a:t>
            </a:r>
            <a:r>
              <a:rPr lang="en-US" sz="1600" dirty="0"/>
              <a:t> plagiarism</a:t>
            </a:r>
          </a:p>
          <a:p>
            <a:r>
              <a:rPr lang="en-US" sz="1600" dirty="0"/>
              <a:t>It is mandatory to all college and university to install a software that would easily detect plagiarism.</a:t>
            </a:r>
          </a:p>
          <a:p>
            <a:r>
              <a:rPr lang="en-US" sz="1600" dirty="0"/>
              <a:t>The global software such as </a:t>
            </a:r>
            <a:r>
              <a:rPr lang="en-US" sz="1600" b="1" i="1" dirty="0"/>
              <a:t>“</a:t>
            </a:r>
            <a:r>
              <a:rPr lang="en-US" sz="1600" b="1" i="1" dirty="0" err="1"/>
              <a:t>Turnitin</a:t>
            </a:r>
            <a:r>
              <a:rPr lang="en-US" sz="1600" b="1" i="1" dirty="0"/>
              <a:t>” </a:t>
            </a:r>
            <a:r>
              <a:rPr lang="en-US" sz="1600" dirty="0"/>
              <a:t>which can detect plagiarism at the click of the mouse. Which recently partnered with  </a:t>
            </a:r>
            <a:r>
              <a:rPr lang="en-US" sz="1600" dirty="0" err="1"/>
              <a:t>CrossRef</a:t>
            </a:r>
            <a:r>
              <a:rPr lang="en-US" sz="1600" dirty="0"/>
              <a:t> (</a:t>
            </a:r>
            <a:r>
              <a:rPr lang="en-US" sz="1600" dirty="0">
                <a:hlinkClick r:id="rId3"/>
              </a:rPr>
              <a:t>http://crosserf.org</a:t>
            </a:r>
            <a:r>
              <a:rPr lang="en-US" sz="1600" dirty="0"/>
              <a:t>) to create </a:t>
            </a:r>
            <a:r>
              <a:rPr lang="en-US" sz="1600" dirty="0" err="1"/>
              <a:t>CrossCheck</a:t>
            </a:r>
            <a:r>
              <a:rPr lang="en-US" sz="1600" dirty="0"/>
              <a:t>, a new service for verifying the originality of scholarly content. </a:t>
            </a:r>
          </a:p>
          <a:p>
            <a:r>
              <a:rPr lang="en-US" sz="1600" dirty="0"/>
              <a:t>Apart from this there are dozens of commercial and free tools available for the detection of plagiarism.</a:t>
            </a:r>
          </a:p>
          <a:p>
            <a:r>
              <a:rPr lang="en-US" sz="1600" dirty="0"/>
              <a:t>The UGC has designed an application called Shodhganga to help identify plagiarism in the Ph. D theses. </a:t>
            </a:r>
          </a:p>
          <a:p>
            <a:r>
              <a:rPr lang="en-US" sz="1600" dirty="0"/>
              <a:t>If the plagiarism percentage is 10 per cent or more than the Ph. D candidate would be asked to revise it. </a:t>
            </a:r>
          </a:p>
        </p:txBody>
      </p:sp>
    </p:spTree>
    <p:extLst>
      <p:ext uri="{BB962C8B-B14F-4D97-AF65-F5344CB8AC3E}">
        <p14:creationId xmlns:p14="http://schemas.microsoft.com/office/powerpoint/2010/main" val="1063702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Level of Plagiarism, Similarity Percentage, and its Penalty</a:t>
            </a:r>
            <a:endParaRPr lang="en-US" sz="3200" dirty="0"/>
          </a:p>
        </p:txBody>
      </p:sp>
      <p:graphicFrame>
        <p:nvGraphicFramePr>
          <p:cNvPr id="4" name="Content Placeholder 3"/>
          <p:cNvGraphicFramePr>
            <a:graphicFrameLocks noGrp="1"/>
          </p:cNvGraphicFramePr>
          <p:nvPr>
            <p:ph sz="quarter" idx="1"/>
          </p:nvPr>
        </p:nvGraphicFramePr>
        <p:xfrm>
          <a:off x="457200" y="1371600"/>
          <a:ext cx="8229600" cy="49250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5410200">
                  <a:extLst>
                    <a:ext uri="{9D8B030D-6E8A-4147-A177-3AD203B41FA5}">
                      <a16:colId xmlns:a16="http://schemas.microsoft.com/office/drawing/2014/main" val="20003"/>
                    </a:ext>
                  </a:extLst>
                </a:gridCol>
              </a:tblGrid>
              <a:tr h="283738">
                <a:tc>
                  <a:txBody>
                    <a:bodyPr/>
                    <a:lstStyle/>
                    <a:p>
                      <a:pPr marL="0" marR="0">
                        <a:lnSpc>
                          <a:spcPct val="150000"/>
                        </a:lnSpc>
                        <a:spcBef>
                          <a:spcPts val="0"/>
                        </a:spcBef>
                        <a:spcAft>
                          <a:spcPts val="0"/>
                        </a:spcAft>
                      </a:pPr>
                      <a:r>
                        <a:rPr lang="en-US" sz="1400" b="1" dirty="0">
                          <a:latin typeface="Times New Roman"/>
                          <a:ea typeface="Calibri"/>
                          <a:cs typeface="Mangal"/>
                        </a:rPr>
                        <a:t>Sr. No</a:t>
                      </a:r>
                      <a:r>
                        <a:rPr lang="en-US" sz="1600" b="1" dirty="0">
                          <a:latin typeface="Times New Roman"/>
                          <a:ea typeface="Calibri"/>
                          <a:cs typeface="Mangal"/>
                        </a:rPr>
                        <a:t>.</a:t>
                      </a:r>
                      <a:endParaRPr lang="en-US" sz="2000" dirty="0">
                        <a:latin typeface="Calibri"/>
                        <a:ea typeface="Calibri"/>
                        <a:cs typeface="Mangal"/>
                      </a:endParaRPr>
                    </a:p>
                  </a:txBody>
                  <a:tcPr marL="68580" marR="68580" marT="0" marB="0"/>
                </a:tc>
                <a:tc>
                  <a:txBody>
                    <a:bodyPr/>
                    <a:lstStyle/>
                    <a:p>
                      <a:pPr marL="0" marR="0" algn="ctr">
                        <a:lnSpc>
                          <a:spcPct val="150000"/>
                        </a:lnSpc>
                        <a:spcBef>
                          <a:spcPts val="0"/>
                        </a:spcBef>
                        <a:spcAft>
                          <a:spcPts val="0"/>
                        </a:spcAft>
                      </a:pPr>
                      <a:r>
                        <a:rPr lang="en-US" sz="1600" b="1" dirty="0">
                          <a:latin typeface="Times New Roman"/>
                          <a:ea typeface="Calibri"/>
                          <a:cs typeface="Mangal"/>
                        </a:rPr>
                        <a:t>Level</a:t>
                      </a:r>
                      <a:endParaRPr lang="en-US" sz="2000" dirty="0">
                        <a:latin typeface="Calibri"/>
                        <a:ea typeface="Calibri"/>
                        <a:cs typeface="Mangal"/>
                      </a:endParaRPr>
                    </a:p>
                  </a:txBody>
                  <a:tcPr marL="68580" marR="68580" marT="0" marB="0"/>
                </a:tc>
                <a:tc>
                  <a:txBody>
                    <a:bodyPr/>
                    <a:lstStyle/>
                    <a:p>
                      <a:pPr marL="0" marR="0">
                        <a:lnSpc>
                          <a:spcPct val="150000"/>
                        </a:lnSpc>
                        <a:spcBef>
                          <a:spcPts val="0"/>
                        </a:spcBef>
                        <a:spcAft>
                          <a:spcPts val="0"/>
                        </a:spcAft>
                      </a:pPr>
                      <a:r>
                        <a:rPr lang="en-US" sz="1600" b="1" dirty="0">
                          <a:latin typeface="Times New Roman"/>
                          <a:ea typeface="Calibri"/>
                          <a:cs typeface="Mangal"/>
                        </a:rPr>
                        <a:t>Similarity Percentage </a:t>
                      </a:r>
                      <a:endParaRPr lang="en-US" sz="2000" dirty="0">
                        <a:latin typeface="Calibri"/>
                        <a:ea typeface="Calibri"/>
                        <a:cs typeface="Mangal"/>
                      </a:endParaRPr>
                    </a:p>
                  </a:txBody>
                  <a:tcPr marL="68580" marR="68580" marT="0" marB="0"/>
                </a:tc>
                <a:tc>
                  <a:txBody>
                    <a:bodyPr/>
                    <a:lstStyle/>
                    <a:p>
                      <a:pPr marL="0" marR="0" algn="ctr">
                        <a:lnSpc>
                          <a:spcPct val="150000"/>
                        </a:lnSpc>
                        <a:spcBef>
                          <a:spcPts val="0"/>
                        </a:spcBef>
                        <a:spcAft>
                          <a:spcPts val="0"/>
                        </a:spcAft>
                      </a:pPr>
                      <a:r>
                        <a:rPr lang="en-US" sz="1600" b="1" dirty="0">
                          <a:latin typeface="Times New Roman"/>
                          <a:ea typeface="Calibri"/>
                          <a:cs typeface="Mangal"/>
                        </a:rPr>
                        <a:t>Penalty</a:t>
                      </a:r>
                      <a:endParaRPr lang="en-US" sz="2000" dirty="0">
                        <a:latin typeface="Calibri"/>
                        <a:ea typeface="Calibri"/>
                        <a:cs typeface="Mangal"/>
                      </a:endParaRPr>
                    </a:p>
                  </a:txBody>
                  <a:tcPr marL="68580" marR="68580" marT="0" marB="0"/>
                </a:tc>
                <a:extLst>
                  <a:ext uri="{0D108BD9-81ED-4DB2-BD59-A6C34878D82A}">
                    <a16:rowId xmlns:a16="http://schemas.microsoft.com/office/drawing/2014/main" val="10000"/>
                  </a:ext>
                </a:extLst>
              </a:tr>
              <a:tr h="460286">
                <a:tc>
                  <a:txBody>
                    <a:bodyPr/>
                    <a:lstStyle/>
                    <a:p>
                      <a:pPr marL="0" marR="0" algn="just">
                        <a:lnSpc>
                          <a:spcPct val="150000"/>
                        </a:lnSpc>
                        <a:spcBef>
                          <a:spcPts val="0"/>
                        </a:spcBef>
                        <a:spcAft>
                          <a:spcPts val="0"/>
                        </a:spcAft>
                      </a:pPr>
                      <a:r>
                        <a:rPr lang="en-US" sz="1600" dirty="0">
                          <a:latin typeface="Times New Roman"/>
                          <a:ea typeface="Calibri"/>
                          <a:cs typeface="Mangal"/>
                        </a:rPr>
                        <a:t>1</a:t>
                      </a:r>
                      <a:endParaRPr lang="en-US" sz="2000" dirty="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Mangal"/>
                        </a:rPr>
                        <a:t>Level 0</a:t>
                      </a:r>
                      <a:endParaRPr lang="en-US" sz="2000">
                        <a:latin typeface="Calibri"/>
                        <a:ea typeface="Calibri"/>
                        <a:cs typeface="Mangal"/>
                      </a:endParaRPr>
                    </a:p>
                  </a:txBody>
                  <a:tcPr marL="68580" marR="68580" marT="0" marB="0"/>
                </a:tc>
                <a:tc>
                  <a:txBody>
                    <a:bodyPr/>
                    <a:lstStyle/>
                    <a:p>
                      <a:pPr marL="0" marR="0">
                        <a:lnSpc>
                          <a:spcPct val="150000"/>
                        </a:lnSpc>
                        <a:spcBef>
                          <a:spcPts val="0"/>
                        </a:spcBef>
                        <a:spcAft>
                          <a:spcPts val="0"/>
                        </a:spcAft>
                      </a:pPr>
                      <a:r>
                        <a:rPr lang="en-US" sz="1600">
                          <a:latin typeface="Times New Roman"/>
                          <a:ea typeface="Calibri"/>
                          <a:cs typeface="Mangal"/>
                        </a:rPr>
                        <a:t>Less than10 percent</a:t>
                      </a:r>
                      <a:endParaRPr lang="en-US" sz="2000">
                        <a:latin typeface="Calibri"/>
                        <a:ea typeface="Calibri"/>
                        <a:cs typeface="Mangal"/>
                      </a:endParaRPr>
                    </a:p>
                  </a:txBody>
                  <a:tcPr marL="68580" marR="68580" marT="0" marB="0"/>
                </a:tc>
                <a:tc>
                  <a:txBody>
                    <a:bodyPr/>
                    <a:lstStyle/>
                    <a:p>
                      <a:pPr marL="342900" marR="0" lvl="0" indent="-342900">
                        <a:lnSpc>
                          <a:spcPct val="150000"/>
                        </a:lnSpc>
                        <a:spcBef>
                          <a:spcPts val="0"/>
                        </a:spcBef>
                        <a:spcAft>
                          <a:spcPts val="0"/>
                        </a:spcAft>
                        <a:buFont typeface="+mj-lt"/>
                        <a:buAutoNum type="arabicPeriod"/>
                      </a:pPr>
                      <a:r>
                        <a:rPr lang="en-US" sz="1600">
                          <a:latin typeface="Times New Roman"/>
                          <a:ea typeface="Calibri"/>
                          <a:cs typeface="Mangal"/>
                        </a:rPr>
                        <a:t>Minor similarities, No penalty</a:t>
                      </a:r>
                      <a:endParaRPr lang="en-US" sz="2000">
                        <a:latin typeface="Calibri"/>
                        <a:ea typeface="Calibri"/>
                        <a:cs typeface="Mangal"/>
                      </a:endParaRPr>
                    </a:p>
                  </a:txBody>
                  <a:tcPr marL="68580" marR="68580" marT="0" marB="0"/>
                </a:tc>
                <a:extLst>
                  <a:ext uri="{0D108BD9-81ED-4DB2-BD59-A6C34878D82A}">
                    <a16:rowId xmlns:a16="http://schemas.microsoft.com/office/drawing/2014/main" val="10001"/>
                  </a:ext>
                </a:extLst>
              </a:tr>
              <a:tr h="567475">
                <a:tc>
                  <a:txBody>
                    <a:bodyPr/>
                    <a:lstStyle/>
                    <a:p>
                      <a:pPr marL="0" marR="0" algn="just">
                        <a:lnSpc>
                          <a:spcPct val="150000"/>
                        </a:lnSpc>
                        <a:spcBef>
                          <a:spcPts val="0"/>
                        </a:spcBef>
                        <a:spcAft>
                          <a:spcPts val="0"/>
                        </a:spcAft>
                      </a:pPr>
                      <a:r>
                        <a:rPr lang="en-US" sz="1600">
                          <a:latin typeface="Times New Roman"/>
                          <a:ea typeface="Calibri"/>
                          <a:cs typeface="Mangal"/>
                        </a:rPr>
                        <a:t>2</a:t>
                      </a:r>
                      <a:endParaRPr lang="en-US" sz="20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Mangal"/>
                        </a:rPr>
                        <a:t>Level I</a:t>
                      </a:r>
                      <a:endParaRPr lang="en-US" sz="2000">
                        <a:latin typeface="Calibri"/>
                        <a:ea typeface="Calibri"/>
                        <a:cs typeface="Mangal"/>
                      </a:endParaRPr>
                    </a:p>
                  </a:txBody>
                  <a:tcPr marL="68580" marR="68580" marT="0" marB="0"/>
                </a:tc>
                <a:tc>
                  <a:txBody>
                    <a:bodyPr/>
                    <a:lstStyle/>
                    <a:p>
                      <a:pPr marL="0" marR="0">
                        <a:lnSpc>
                          <a:spcPct val="150000"/>
                        </a:lnSpc>
                        <a:spcBef>
                          <a:spcPts val="0"/>
                        </a:spcBef>
                        <a:spcAft>
                          <a:spcPts val="0"/>
                        </a:spcAft>
                      </a:pPr>
                      <a:r>
                        <a:rPr lang="en-US" sz="1600">
                          <a:latin typeface="Times New Roman"/>
                          <a:ea typeface="Calibri"/>
                          <a:cs typeface="Mangal"/>
                        </a:rPr>
                        <a:t>10 to 40 percent</a:t>
                      </a:r>
                      <a:endParaRPr lang="en-US" sz="2000">
                        <a:latin typeface="Calibri"/>
                        <a:ea typeface="Calibri"/>
                        <a:cs typeface="Mangal"/>
                      </a:endParaRPr>
                    </a:p>
                  </a:txBody>
                  <a:tcPr marL="68580" marR="68580" marT="0" marB="0"/>
                </a:tc>
                <a:tc>
                  <a:txBody>
                    <a:bodyPr/>
                    <a:lstStyle/>
                    <a:p>
                      <a:pPr marL="342900" marR="0" lvl="0" indent="-342900" algn="just">
                        <a:lnSpc>
                          <a:spcPct val="150000"/>
                        </a:lnSpc>
                        <a:spcBef>
                          <a:spcPts val="0"/>
                        </a:spcBef>
                        <a:spcAft>
                          <a:spcPts val="0"/>
                        </a:spcAft>
                        <a:buFont typeface="+mj-lt"/>
                        <a:buAutoNum type="arabicPeriod"/>
                      </a:pPr>
                      <a:r>
                        <a:rPr lang="en-US" sz="1600" dirty="0">
                          <a:latin typeface="Times New Roman"/>
                          <a:ea typeface="Calibri"/>
                          <a:cs typeface="Mangal"/>
                        </a:rPr>
                        <a:t>Shall be asked to withdraw the manuscript</a:t>
                      </a:r>
                      <a:endParaRPr lang="en-US" sz="2000" dirty="0">
                        <a:latin typeface="Calibri"/>
                        <a:ea typeface="Calibri"/>
                        <a:cs typeface="Mangal"/>
                      </a:endParaRPr>
                    </a:p>
                    <a:p>
                      <a:pPr marL="342900" marR="0" lvl="0" indent="-342900" algn="just">
                        <a:lnSpc>
                          <a:spcPct val="150000"/>
                        </a:lnSpc>
                        <a:spcBef>
                          <a:spcPts val="0"/>
                        </a:spcBef>
                        <a:spcAft>
                          <a:spcPts val="0"/>
                        </a:spcAft>
                        <a:buFont typeface="+mj-lt"/>
                        <a:buAutoNum type="arabicPeriod"/>
                      </a:pPr>
                      <a:r>
                        <a:rPr lang="en-US" sz="1600" dirty="0">
                          <a:latin typeface="Times New Roman"/>
                          <a:ea typeface="Calibri"/>
                          <a:cs typeface="Mangal"/>
                        </a:rPr>
                        <a:t>Shall be denied a right to one annual increment </a:t>
                      </a:r>
                      <a:endParaRPr lang="en-US" sz="2000" dirty="0">
                        <a:latin typeface="Calibri"/>
                        <a:ea typeface="Calibri"/>
                        <a:cs typeface="Mangal"/>
                      </a:endParaRPr>
                    </a:p>
                  </a:txBody>
                  <a:tcPr marL="68580" marR="68580" marT="0" marB="0"/>
                </a:tc>
                <a:extLst>
                  <a:ext uri="{0D108BD9-81ED-4DB2-BD59-A6C34878D82A}">
                    <a16:rowId xmlns:a16="http://schemas.microsoft.com/office/drawing/2014/main" val="10002"/>
                  </a:ext>
                </a:extLst>
              </a:tr>
              <a:tr h="1134951">
                <a:tc>
                  <a:txBody>
                    <a:bodyPr/>
                    <a:lstStyle/>
                    <a:p>
                      <a:pPr marL="0" marR="0" algn="just">
                        <a:lnSpc>
                          <a:spcPct val="150000"/>
                        </a:lnSpc>
                        <a:spcBef>
                          <a:spcPts val="0"/>
                        </a:spcBef>
                        <a:spcAft>
                          <a:spcPts val="0"/>
                        </a:spcAft>
                      </a:pPr>
                      <a:r>
                        <a:rPr lang="en-US" sz="1600">
                          <a:latin typeface="Times New Roman"/>
                          <a:ea typeface="Calibri"/>
                          <a:cs typeface="Mangal"/>
                        </a:rPr>
                        <a:t>3.</a:t>
                      </a:r>
                      <a:endParaRPr lang="en-US" sz="20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Mangal"/>
                        </a:rPr>
                        <a:t>Level II</a:t>
                      </a:r>
                      <a:endParaRPr lang="en-US" sz="2000">
                        <a:latin typeface="Calibri"/>
                        <a:ea typeface="Calibri"/>
                        <a:cs typeface="Mangal"/>
                      </a:endParaRPr>
                    </a:p>
                  </a:txBody>
                  <a:tcPr marL="68580" marR="68580" marT="0" marB="0"/>
                </a:tc>
                <a:tc>
                  <a:txBody>
                    <a:bodyPr/>
                    <a:lstStyle/>
                    <a:p>
                      <a:pPr marL="0" marR="0">
                        <a:lnSpc>
                          <a:spcPct val="150000"/>
                        </a:lnSpc>
                        <a:spcBef>
                          <a:spcPts val="0"/>
                        </a:spcBef>
                        <a:spcAft>
                          <a:spcPts val="0"/>
                        </a:spcAft>
                      </a:pPr>
                      <a:r>
                        <a:rPr lang="en-US" sz="1600">
                          <a:latin typeface="Times New Roman"/>
                          <a:ea typeface="Calibri"/>
                          <a:cs typeface="Mangal"/>
                        </a:rPr>
                        <a:t>40 to 60 percent</a:t>
                      </a:r>
                      <a:endParaRPr lang="en-US" sz="2000">
                        <a:latin typeface="Calibri"/>
                        <a:ea typeface="Calibri"/>
                        <a:cs typeface="Mangal"/>
                      </a:endParaRPr>
                    </a:p>
                  </a:txBody>
                  <a:tcPr marL="68580" marR="68580" marT="0" marB="0"/>
                </a:tc>
                <a:tc>
                  <a:txBody>
                    <a:bodyPr/>
                    <a:lstStyle/>
                    <a:p>
                      <a:pPr marL="342900" marR="0" lvl="0" indent="-342900" algn="just">
                        <a:lnSpc>
                          <a:spcPct val="150000"/>
                        </a:lnSpc>
                        <a:spcBef>
                          <a:spcPts val="0"/>
                        </a:spcBef>
                        <a:spcAft>
                          <a:spcPts val="0"/>
                        </a:spcAft>
                        <a:buFont typeface="+mj-lt"/>
                        <a:buAutoNum type="arabicPeriod"/>
                      </a:pPr>
                      <a:r>
                        <a:rPr lang="en-US" sz="1600">
                          <a:latin typeface="Times New Roman"/>
                          <a:ea typeface="Calibri"/>
                          <a:cs typeface="Mangal"/>
                        </a:rPr>
                        <a:t>Shall be asked to withdraw the manuscript</a:t>
                      </a:r>
                      <a:endParaRPr lang="en-US" sz="2000">
                        <a:latin typeface="Calibri"/>
                        <a:ea typeface="Calibri"/>
                        <a:cs typeface="Mangal"/>
                      </a:endParaRPr>
                    </a:p>
                    <a:p>
                      <a:pPr marL="342900" marR="0" lvl="0" indent="-342900" algn="just">
                        <a:lnSpc>
                          <a:spcPct val="150000"/>
                        </a:lnSpc>
                        <a:spcBef>
                          <a:spcPts val="0"/>
                        </a:spcBef>
                        <a:spcAft>
                          <a:spcPts val="0"/>
                        </a:spcAft>
                        <a:buFont typeface="+mj-lt"/>
                        <a:buAutoNum type="arabicPeriod"/>
                      </a:pPr>
                      <a:r>
                        <a:rPr lang="en-US" sz="1600">
                          <a:latin typeface="Times New Roman"/>
                          <a:ea typeface="Calibri"/>
                          <a:cs typeface="Mangal"/>
                        </a:rPr>
                        <a:t>Shall be denied a right to one annual increment.</a:t>
                      </a:r>
                      <a:endParaRPr lang="en-US" sz="2000">
                        <a:latin typeface="Calibri"/>
                        <a:ea typeface="Calibri"/>
                        <a:cs typeface="Mangal"/>
                      </a:endParaRPr>
                    </a:p>
                    <a:p>
                      <a:pPr marL="342900" marR="0" lvl="0" indent="-342900" algn="just">
                        <a:lnSpc>
                          <a:spcPct val="150000"/>
                        </a:lnSpc>
                        <a:spcBef>
                          <a:spcPts val="0"/>
                        </a:spcBef>
                        <a:spcAft>
                          <a:spcPts val="0"/>
                        </a:spcAft>
                        <a:buFont typeface="+mj-lt"/>
                        <a:buAutoNum type="arabicPeriod"/>
                      </a:pPr>
                      <a:r>
                        <a:rPr lang="en-US" sz="1600">
                          <a:latin typeface="Times New Roman"/>
                          <a:ea typeface="Calibri"/>
                          <a:cs typeface="Mangal"/>
                        </a:rPr>
                        <a:t> Shall not be allowed to be a supervisor to any new Master’s, M. Phil, Ph.D. scholar for a period of two years.</a:t>
                      </a:r>
                      <a:endParaRPr lang="en-US" sz="2000">
                        <a:latin typeface="Calibri"/>
                        <a:ea typeface="Calibri"/>
                        <a:cs typeface="Mangal"/>
                      </a:endParaRPr>
                    </a:p>
                  </a:txBody>
                  <a:tcPr marL="68580" marR="68580" marT="0" marB="0"/>
                </a:tc>
                <a:extLst>
                  <a:ext uri="{0D108BD9-81ED-4DB2-BD59-A6C34878D82A}">
                    <a16:rowId xmlns:a16="http://schemas.microsoft.com/office/drawing/2014/main" val="10003"/>
                  </a:ext>
                </a:extLst>
              </a:tr>
              <a:tr h="1134951">
                <a:tc>
                  <a:txBody>
                    <a:bodyPr/>
                    <a:lstStyle/>
                    <a:p>
                      <a:pPr marL="0" marR="0" algn="just">
                        <a:lnSpc>
                          <a:spcPct val="150000"/>
                        </a:lnSpc>
                        <a:spcBef>
                          <a:spcPts val="0"/>
                        </a:spcBef>
                        <a:spcAft>
                          <a:spcPts val="0"/>
                        </a:spcAft>
                      </a:pPr>
                      <a:r>
                        <a:rPr lang="en-US" sz="1600">
                          <a:latin typeface="Times New Roman"/>
                          <a:ea typeface="Calibri"/>
                          <a:cs typeface="Mangal"/>
                        </a:rPr>
                        <a:t>4.</a:t>
                      </a:r>
                      <a:endParaRPr lang="en-US" sz="2000">
                        <a:latin typeface="Calibri"/>
                        <a:ea typeface="Calibri"/>
                        <a:cs typeface="Mangal"/>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Mangal"/>
                        </a:rPr>
                        <a:t>Level III</a:t>
                      </a:r>
                      <a:endParaRPr lang="en-US" sz="2000">
                        <a:latin typeface="Calibri"/>
                        <a:ea typeface="Calibri"/>
                        <a:cs typeface="Mangal"/>
                      </a:endParaRPr>
                    </a:p>
                  </a:txBody>
                  <a:tcPr marL="68580" marR="68580" marT="0" marB="0"/>
                </a:tc>
                <a:tc>
                  <a:txBody>
                    <a:bodyPr/>
                    <a:lstStyle/>
                    <a:p>
                      <a:pPr marL="0" marR="0">
                        <a:lnSpc>
                          <a:spcPct val="150000"/>
                        </a:lnSpc>
                        <a:spcBef>
                          <a:spcPts val="0"/>
                        </a:spcBef>
                        <a:spcAft>
                          <a:spcPts val="0"/>
                        </a:spcAft>
                      </a:pPr>
                      <a:r>
                        <a:rPr lang="en-US" sz="1600" dirty="0">
                          <a:latin typeface="Times New Roman"/>
                          <a:ea typeface="Calibri"/>
                          <a:cs typeface="Mangal"/>
                        </a:rPr>
                        <a:t>Above 60 percent</a:t>
                      </a:r>
                      <a:endParaRPr lang="en-US" sz="2000" dirty="0">
                        <a:latin typeface="Calibri"/>
                        <a:ea typeface="Calibri"/>
                        <a:cs typeface="Mangal"/>
                      </a:endParaRPr>
                    </a:p>
                  </a:txBody>
                  <a:tcPr marL="68580" marR="68580" marT="0" marB="0"/>
                </a:tc>
                <a:tc>
                  <a:txBody>
                    <a:bodyPr/>
                    <a:lstStyle/>
                    <a:p>
                      <a:pPr marL="342900" marR="0" lvl="0" indent="-342900" algn="just">
                        <a:lnSpc>
                          <a:spcPct val="150000"/>
                        </a:lnSpc>
                        <a:spcBef>
                          <a:spcPts val="0"/>
                        </a:spcBef>
                        <a:spcAft>
                          <a:spcPts val="0"/>
                        </a:spcAft>
                        <a:buFont typeface="+mj-lt"/>
                        <a:buAutoNum type="arabicPeriod"/>
                      </a:pPr>
                      <a:r>
                        <a:rPr lang="en-US" sz="1600" dirty="0">
                          <a:latin typeface="Times New Roman"/>
                          <a:ea typeface="Calibri"/>
                          <a:cs typeface="Mangal"/>
                        </a:rPr>
                        <a:t>Shall be asked to withdraw the manuscript</a:t>
                      </a:r>
                      <a:endParaRPr lang="en-US" sz="2000" dirty="0">
                        <a:latin typeface="Calibri"/>
                        <a:ea typeface="Calibri"/>
                        <a:cs typeface="Mangal"/>
                      </a:endParaRPr>
                    </a:p>
                    <a:p>
                      <a:pPr marL="342900" marR="0" lvl="0" indent="-342900" algn="just">
                        <a:lnSpc>
                          <a:spcPct val="150000"/>
                        </a:lnSpc>
                        <a:spcBef>
                          <a:spcPts val="0"/>
                        </a:spcBef>
                        <a:spcAft>
                          <a:spcPts val="0"/>
                        </a:spcAft>
                        <a:buFont typeface="+mj-lt"/>
                        <a:buAutoNum type="arabicPeriod"/>
                      </a:pPr>
                      <a:r>
                        <a:rPr lang="en-US" sz="1600" dirty="0">
                          <a:latin typeface="Times New Roman"/>
                          <a:ea typeface="Calibri"/>
                          <a:cs typeface="Mangal"/>
                        </a:rPr>
                        <a:t>Shall be denied a right to one annual increment.</a:t>
                      </a:r>
                      <a:endParaRPr lang="en-US" sz="2000" dirty="0">
                        <a:latin typeface="Calibri"/>
                        <a:ea typeface="Calibri"/>
                        <a:cs typeface="Mangal"/>
                      </a:endParaRPr>
                    </a:p>
                    <a:p>
                      <a:pPr marL="342900" marR="0" lvl="0" indent="-342900" algn="just">
                        <a:lnSpc>
                          <a:spcPct val="150000"/>
                        </a:lnSpc>
                        <a:spcBef>
                          <a:spcPts val="0"/>
                        </a:spcBef>
                        <a:spcAft>
                          <a:spcPts val="0"/>
                        </a:spcAft>
                        <a:buFont typeface="+mj-lt"/>
                        <a:buAutoNum type="arabicPeriod"/>
                      </a:pPr>
                      <a:r>
                        <a:rPr lang="en-US" sz="1600" dirty="0">
                          <a:latin typeface="Times New Roman"/>
                          <a:ea typeface="Calibri"/>
                          <a:cs typeface="Mangal"/>
                        </a:rPr>
                        <a:t> Shall not be allowed to be a supervisor to any new Master’s, M. Phil, Ph.D. scholar for a period three years</a:t>
                      </a:r>
                      <a:endParaRPr lang="en-US" sz="2000" dirty="0">
                        <a:latin typeface="Calibri"/>
                        <a:ea typeface="Calibri"/>
                        <a:cs typeface="Mangal"/>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sz="3600" dirty="0"/>
              <a:t>Penalties for plagiarism</a:t>
            </a:r>
            <a:r>
              <a:rPr lang="en-US" dirty="0"/>
              <a:t> </a:t>
            </a:r>
          </a:p>
        </p:txBody>
      </p:sp>
      <p:sp>
        <p:nvSpPr>
          <p:cNvPr id="3" name="Content Placeholder 2"/>
          <p:cNvSpPr>
            <a:spLocks noGrp="1"/>
          </p:cNvSpPr>
          <p:nvPr>
            <p:ph sz="quarter" idx="1"/>
          </p:nvPr>
        </p:nvSpPr>
        <p:spPr>
          <a:xfrm>
            <a:off x="457200" y="1672680"/>
            <a:ext cx="8229600" cy="5337720"/>
          </a:xfrm>
        </p:spPr>
        <p:txBody>
          <a:bodyPr>
            <a:normAutofit fontScale="77500" lnSpcReduction="20000"/>
          </a:bodyPr>
          <a:lstStyle/>
          <a:p>
            <a:r>
              <a:rPr lang="en-US" dirty="0"/>
              <a:t>Sanjay </a:t>
            </a:r>
            <a:r>
              <a:rPr lang="en-US" dirty="0" err="1"/>
              <a:t>Dhande</a:t>
            </a:r>
            <a:r>
              <a:rPr lang="en-US" dirty="0"/>
              <a:t> (former Director, IIT Kanpur) panel proposed </a:t>
            </a:r>
          </a:p>
          <a:p>
            <a:pPr lvl="1"/>
            <a:r>
              <a:rPr lang="en-US" dirty="0"/>
              <a:t>If a plagiarized paper appeared in a journal with the name of research guide as one of the co-author even the supervisor will be punished. </a:t>
            </a:r>
          </a:p>
          <a:p>
            <a:r>
              <a:rPr lang="en-US" dirty="0"/>
              <a:t>The panel has identify four different set of plagiarism to prevent in the higher education:</a:t>
            </a:r>
          </a:p>
          <a:p>
            <a:pPr lvl="2"/>
            <a:r>
              <a:rPr lang="en-US" sz="2900" dirty="0"/>
              <a:t>One is where some sentences are cut and pasted without acknowledging the author from where it has been lifted.</a:t>
            </a:r>
          </a:p>
          <a:p>
            <a:pPr lvl="2"/>
            <a:r>
              <a:rPr lang="en-US" sz="2900" dirty="0"/>
              <a:t>The second level is where diagram, bar chart, Pie chart and thematic (graphics and visuals that go with a paper) are copied without taking permission form the original author or the publishers.</a:t>
            </a:r>
          </a:p>
          <a:p>
            <a:pPr lvl="2"/>
            <a:r>
              <a:rPr lang="en-US" sz="2900" dirty="0"/>
              <a:t>Lifting the data from the another published work incorporating them in their papers and calming conclusion and discoveries made by other researchers as their own as the third and fourth level of plagiarism. </a:t>
            </a:r>
          </a:p>
        </p:txBody>
      </p:sp>
    </p:spTree>
    <p:extLst>
      <p:ext uri="{BB962C8B-B14F-4D97-AF65-F5344CB8AC3E}">
        <p14:creationId xmlns:p14="http://schemas.microsoft.com/office/powerpoint/2010/main" val="3782756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profile cases of plagiarism</a:t>
            </a:r>
          </a:p>
        </p:txBody>
      </p:sp>
      <p:sp>
        <p:nvSpPr>
          <p:cNvPr id="3" name="Content Placeholder 2"/>
          <p:cNvSpPr>
            <a:spLocks noGrp="1"/>
          </p:cNvSpPr>
          <p:nvPr>
            <p:ph sz="quarter" idx="1"/>
          </p:nvPr>
        </p:nvSpPr>
        <p:spPr/>
        <p:txBody>
          <a:bodyPr>
            <a:normAutofit fontScale="77500" lnSpcReduction="20000"/>
          </a:bodyPr>
          <a:lstStyle/>
          <a:p>
            <a:r>
              <a:rPr lang="en-US" dirty="0"/>
              <a:t>Prof. Deepak </a:t>
            </a:r>
            <a:r>
              <a:rPr lang="en-US" dirty="0" err="1"/>
              <a:t>Pental</a:t>
            </a:r>
            <a:r>
              <a:rPr lang="en-US" dirty="0"/>
              <a:t> (DU, VC) has been jailed for to have plagiarized major section of his book. </a:t>
            </a:r>
          </a:p>
          <a:p>
            <a:r>
              <a:rPr lang="en-US" dirty="0"/>
              <a:t>Prof. B.C. </a:t>
            </a:r>
            <a:r>
              <a:rPr lang="en-US" dirty="0" err="1"/>
              <a:t>Myarappa</a:t>
            </a:r>
            <a:r>
              <a:rPr lang="en-US" dirty="0"/>
              <a:t>, Dept. Sociology, Bangalore University, allegedly allowed one of his students to copy his own </a:t>
            </a:r>
            <a:r>
              <a:rPr lang="en-US" dirty="0" err="1"/>
              <a:t>Ph.D</a:t>
            </a:r>
            <a:r>
              <a:rPr lang="en-US" dirty="0"/>
              <a:t> thesis.</a:t>
            </a:r>
          </a:p>
          <a:p>
            <a:r>
              <a:rPr lang="en-US" dirty="0"/>
              <a:t>Prof. K.S. </a:t>
            </a:r>
            <a:r>
              <a:rPr lang="en-US" dirty="0" err="1"/>
              <a:t>Rangappa</a:t>
            </a:r>
            <a:r>
              <a:rPr lang="en-US" dirty="0"/>
              <a:t> (V.C. Mysore University) was accused of plagiarism an Osmania University research paper published in an Indian Journal in </a:t>
            </a:r>
            <a:r>
              <a:rPr lang="en-US" dirty="0" err="1"/>
              <a:t>oct.</a:t>
            </a:r>
            <a:r>
              <a:rPr lang="en-US" dirty="0"/>
              <a:t> 2009 and getting the same published in an International Science Journal latter. </a:t>
            </a:r>
          </a:p>
          <a:p>
            <a:r>
              <a:rPr lang="en-US" dirty="0"/>
              <a:t>A chemist in India has been found guilty of plagiarizing and/or falsifying more than 70 research papers published in a wide variety of Western scientific journals between 2004 and 2007, according to documents from his university, copies of which were obtained by C&amp;EN. Some journal editors left reeling by the incident say it is one of the most spectacular and outrageous cases of scientific fraud they have ever seen.</a:t>
            </a:r>
          </a:p>
        </p:txBody>
      </p:sp>
    </p:spTree>
    <p:extLst>
      <p:ext uri="{BB962C8B-B14F-4D97-AF65-F5344CB8AC3E}">
        <p14:creationId xmlns:p14="http://schemas.microsoft.com/office/powerpoint/2010/main" val="2171838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Continue </a:t>
            </a:r>
          </a:p>
        </p:txBody>
      </p:sp>
      <p:sp>
        <p:nvSpPr>
          <p:cNvPr id="3" name="Content Placeholder 2"/>
          <p:cNvSpPr>
            <a:spLocks noGrp="1"/>
          </p:cNvSpPr>
          <p:nvPr>
            <p:ph sz="quarter" idx="1"/>
          </p:nvPr>
        </p:nvSpPr>
        <p:spPr/>
        <p:txBody>
          <a:bodyPr>
            <a:normAutofit fontScale="62500" lnSpcReduction="20000"/>
          </a:bodyPr>
          <a:lstStyle/>
          <a:p>
            <a:r>
              <a:rPr lang="en-US" dirty="0"/>
              <a:t>Prof. Chandra Krishnamurthy (VC, Pondicherry University) acts of misconduct which include plagiarism and falsification of her curriculum vitae have been exposed to the Union Human Resource Development (HRD) Ministry and the visitor.   </a:t>
            </a:r>
          </a:p>
          <a:p>
            <a:r>
              <a:rPr lang="en-US" dirty="0"/>
              <a:t>Prof. P. </a:t>
            </a:r>
            <a:r>
              <a:rPr lang="en-US" dirty="0" err="1"/>
              <a:t>Chiranjeevi,a</a:t>
            </a:r>
            <a:r>
              <a:rPr lang="en-US" dirty="0"/>
              <a:t> Chemistry professor of </a:t>
            </a:r>
            <a:r>
              <a:rPr lang="en-US" dirty="0" err="1"/>
              <a:t>Shri</a:t>
            </a:r>
            <a:r>
              <a:rPr lang="en-US" dirty="0"/>
              <a:t> </a:t>
            </a:r>
            <a:r>
              <a:rPr lang="en-US" dirty="0" err="1"/>
              <a:t>Venkateswara</a:t>
            </a:r>
            <a:r>
              <a:rPr lang="en-US" dirty="0"/>
              <a:t> University (SVU) is accused of plagiarizing more than 70 research papers published between 2004 and 2007. (The Hindu, 2018). </a:t>
            </a:r>
          </a:p>
          <a:p>
            <a:r>
              <a:rPr lang="en-US" dirty="0"/>
              <a:t>The former head of the Pakistan’s higher education Mr. </a:t>
            </a:r>
            <a:r>
              <a:rPr lang="en-US" dirty="0" err="1"/>
              <a:t>Javed</a:t>
            </a:r>
            <a:r>
              <a:rPr lang="en-US" dirty="0"/>
              <a:t> </a:t>
            </a:r>
            <a:r>
              <a:rPr lang="en-US" dirty="0" err="1"/>
              <a:t>Laghari</a:t>
            </a:r>
            <a:r>
              <a:rPr lang="en-US" dirty="0"/>
              <a:t> found guilty  his  30 per cent research paper has been copies form European Union Report, published in 2002.</a:t>
            </a:r>
          </a:p>
          <a:p>
            <a:r>
              <a:rPr lang="en-US" dirty="0" err="1"/>
              <a:t>Ashish</a:t>
            </a:r>
            <a:r>
              <a:rPr lang="en-US" dirty="0"/>
              <a:t> Dongle (Former Director of technical Education, M.P.) has been found guilty of plagiarism in his Ph.D. degree, Dongle has copies 111 pages from another sources.  (HT, Feb, 11, 2016.)</a:t>
            </a:r>
          </a:p>
          <a:p>
            <a:r>
              <a:rPr lang="en-US" b="1" dirty="0"/>
              <a:t>Delhi</a:t>
            </a:r>
            <a:r>
              <a:rPr lang="en-US" dirty="0"/>
              <a:t> University, ‘</a:t>
            </a:r>
            <a:r>
              <a:rPr lang="en-US" b="1" dirty="0"/>
              <a:t>ZHC ‘E</a:t>
            </a:r>
            <a:r>
              <a:rPr lang="en-US" dirty="0"/>
              <a:t>’ </a:t>
            </a:r>
            <a:r>
              <a:rPr lang="en-US" b="1" dirty="0"/>
              <a:t>principal</a:t>
            </a:r>
            <a:r>
              <a:rPr lang="en-US" dirty="0"/>
              <a:t> </a:t>
            </a:r>
            <a:r>
              <a:rPr lang="en-US" dirty="0" err="1"/>
              <a:t>Masroor</a:t>
            </a:r>
            <a:r>
              <a:rPr lang="en-US" dirty="0"/>
              <a:t> Ahmad Beg accused of </a:t>
            </a:r>
            <a:r>
              <a:rPr lang="en-US" b="1" dirty="0"/>
              <a:t>plagiarism</a:t>
            </a:r>
            <a:r>
              <a:rPr lang="en-US" dirty="0"/>
              <a:t>. It is alleged that </a:t>
            </a:r>
            <a:r>
              <a:rPr lang="en-US" dirty="0" err="1"/>
              <a:t>Masroor</a:t>
            </a:r>
            <a:r>
              <a:rPr lang="en-US" dirty="0"/>
              <a:t> Ahmed Beg had </a:t>
            </a:r>
            <a:r>
              <a:rPr lang="en-US" dirty="0" err="1"/>
              <a:t>plagiarised</a:t>
            </a:r>
            <a:r>
              <a:rPr lang="en-US" dirty="0"/>
              <a:t> a number of papers and copied from the work of noted economist and former UGC chairperson </a:t>
            </a:r>
            <a:r>
              <a:rPr lang="en-US" dirty="0" err="1"/>
              <a:t>Sukhadeo</a:t>
            </a:r>
            <a:r>
              <a:rPr lang="en-US" dirty="0"/>
              <a:t> </a:t>
            </a:r>
            <a:r>
              <a:rPr lang="en-US" dirty="0" err="1"/>
              <a:t>Thorat</a:t>
            </a:r>
            <a:r>
              <a:rPr lang="en-US" dirty="0"/>
              <a:t> to get promoted as the </a:t>
            </a:r>
            <a:r>
              <a:rPr lang="en-US" b="1" dirty="0"/>
              <a:t>principal</a:t>
            </a:r>
            <a:r>
              <a:rPr lang="en-US" dirty="0"/>
              <a:t> of the </a:t>
            </a:r>
            <a:r>
              <a:rPr lang="en-US" b="1" dirty="0"/>
              <a:t>college.  (The Indian Express, </a:t>
            </a:r>
            <a:r>
              <a:rPr lang="en-US" dirty="0"/>
              <a:t> June 25, 2020) </a:t>
            </a:r>
          </a:p>
          <a:p>
            <a:endParaRPr lang="en-US" dirty="0"/>
          </a:p>
        </p:txBody>
      </p:sp>
    </p:spTree>
    <p:extLst>
      <p:ext uri="{BB962C8B-B14F-4D97-AF65-F5344CB8AC3E}">
        <p14:creationId xmlns:p14="http://schemas.microsoft.com/office/powerpoint/2010/main" val="2473935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sz="quarter" idx="1"/>
          </p:nvPr>
        </p:nvSpPr>
        <p:spPr/>
        <p:txBody>
          <a:bodyPr>
            <a:normAutofit fontScale="85000" lnSpcReduction="10000"/>
          </a:bodyPr>
          <a:lstStyle/>
          <a:p>
            <a:r>
              <a:rPr lang="en-US" dirty="0"/>
              <a:t>DU's </a:t>
            </a:r>
            <a:r>
              <a:rPr lang="en-US" dirty="0" err="1"/>
              <a:t>Aryabhatta</a:t>
            </a:r>
            <a:r>
              <a:rPr lang="en-US" dirty="0"/>
              <a:t> College principal  accused of plagiarism- During the six months before applying in 2014 for the post of principal , </a:t>
            </a:r>
            <a:r>
              <a:rPr lang="en-US" dirty="0" err="1"/>
              <a:t>Manoj</a:t>
            </a:r>
            <a:r>
              <a:rPr lang="en-US" dirty="0"/>
              <a:t> </a:t>
            </a:r>
            <a:r>
              <a:rPr lang="en-US" dirty="0" err="1"/>
              <a:t>Sinha</a:t>
            </a:r>
            <a:r>
              <a:rPr lang="en-US" dirty="0"/>
              <a:t> published five books and 11 journal papers. (The Hindu, August 4, 2019). </a:t>
            </a:r>
          </a:p>
          <a:p>
            <a:r>
              <a:rPr lang="en-US" dirty="0" err="1"/>
              <a:t>Dyal</a:t>
            </a:r>
            <a:r>
              <a:rPr lang="en-US" dirty="0"/>
              <a:t> Singh (Evening) College Principal </a:t>
            </a:r>
            <a:r>
              <a:rPr lang="en-US" dirty="0" err="1"/>
              <a:t>Pawan</a:t>
            </a:r>
            <a:r>
              <a:rPr lang="en-US" dirty="0"/>
              <a:t> Sharma over an article he wrote in a magazine, two page article  have found 62% plagiarism, copy form two articles (Shankar, </a:t>
            </a:r>
            <a:r>
              <a:rPr lang="en-US" dirty="0" err="1"/>
              <a:t>Aranya</a:t>
            </a:r>
            <a:r>
              <a:rPr lang="en-US" dirty="0"/>
              <a:t>, August 16, 2020, The Indian Express).  </a:t>
            </a:r>
          </a:p>
          <a:p>
            <a:endParaRPr lang="en-US" dirty="0"/>
          </a:p>
          <a:p>
            <a:r>
              <a:rPr lang="en-US" dirty="0"/>
              <a:t>Despite laws, cells and the prerogative to not cheat lies with the individual. </a:t>
            </a:r>
            <a:r>
              <a:rPr lang="en-US" b="1" dirty="0"/>
              <a:t>“</a:t>
            </a:r>
            <a:r>
              <a:rPr lang="en-US" b="1" i="1" dirty="0"/>
              <a:t>the highest price must be attached to the loss of reputation”</a:t>
            </a:r>
            <a:r>
              <a:rPr lang="en-US" dirty="0"/>
              <a:t>. Once lost, it is impossible to earn back.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Akshhay</a:t>
            </a:r>
            <a:r>
              <a:rPr lang="en-US" dirty="0"/>
              <a:t> Kumar’s </a:t>
            </a:r>
            <a:r>
              <a:rPr lang="en-US" dirty="0" err="1"/>
              <a:t>Padman</a:t>
            </a:r>
            <a:r>
              <a:rPr lang="en-US" dirty="0"/>
              <a:t> has been Accused of Plagiarism</a:t>
            </a:r>
          </a:p>
        </p:txBody>
      </p:sp>
      <p:sp>
        <p:nvSpPr>
          <p:cNvPr id="3" name="Content Placeholder 2"/>
          <p:cNvSpPr>
            <a:spLocks noGrp="1"/>
          </p:cNvSpPr>
          <p:nvPr>
            <p:ph sz="quarter" idx="1"/>
          </p:nvPr>
        </p:nvSpPr>
        <p:spPr/>
        <p:txBody>
          <a:bodyPr/>
          <a:lstStyle/>
          <a:p>
            <a:r>
              <a:rPr lang="en-US" dirty="0" err="1"/>
              <a:t>Akshay</a:t>
            </a:r>
            <a:r>
              <a:rPr lang="en-US" dirty="0"/>
              <a:t> </a:t>
            </a:r>
            <a:r>
              <a:rPr lang="en-US" dirty="0" err="1"/>
              <a:t>kumar’s</a:t>
            </a:r>
            <a:r>
              <a:rPr lang="en-US" dirty="0"/>
              <a:t> </a:t>
            </a:r>
            <a:r>
              <a:rPr lang="en-US" dirty="0" err="1"/>
              <a:t>Padman</a:t>
            </a:r>
            <a:r>
              <a:rPr lang="en-US" dirty="0"/>
              <a:t> has been accused of plagiarism by writer </a:t>
            </a:r>
            <a:r>
              <a:rPr lang="en-US" dirty="0" err="1"/>
              <a:t>Ripu</a:t>
            </a:r>
            <a:r>
              <a:rPr lang="en-US" dirty="0"/>
              <a:t> Daman </a:t>
            </a:r>
            <a:r>
              <a:rPr lang="en-US" dirty="0" err="1"/>
              <a:t>Jaiswal</a:t>
            </a:r>
            <a:r>
              <a:rPr lang="en-US" dirty="0"/>
              <a:t>.</a:t>
            </a:r>
            <a:endParaRPr lang="en-US"/>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Defining Research ethics</a:t>
            </a:r>
          </a:p>
        </p:txBody>
      </p:sp>
      <p:sp>
        <p:nvSpPr>
          <p:cNvPr id="3" name="Content Placeholder 2"/>
          <p:cNvSpPr>
            <a:spLocks noGrp="1"/>
          </p:cNvSpPr>
          <p:nvPr>
            <p:ph sz="quarter" idx="1"/>
          </p:nvPr>
        </p:nvSpPr>
        <p:spPr>
          <a:xfrm>
            <a:off x="457200" y="1615405"/>
            <a:ext cx="8229600" cy="4785395"/>
          </a:xfrm>
        </p:spPr>
        <p:txBody>
          <a:bodyPr>
            <a:normAutofit fontScale="92500" lnSpcReduction="20000"/>
          </a:bodyPr>
          <a:lstStyle/>
          <a:p>
            <a:r>
              <a:rPr lang="en-US" dirty="0"/>
              <a:t>Ethics is the branch of philosophy that involves systematizing, defending and recommending concept of right and wrong. </a:t>
            </a:r>
          </a:p>
          <a:p>
            <a:r>
              <a:rPr lang="en-US" dirty="0"/>
              <a:t>A set of principles of right conduct.</a:t>
            </a:r>
          </a:p>
          <a:p>
            <a:r>
              <a:rPr lang="en-US" b="1" dirty="0"/>
              <a:t>Research ethics</a:t>
            </a:r>
            <a:r>
              <a:rPr lang="en-US" dirty="0"/>
              <a:t> involves the application of fundamental ethical principles to a variety of topics involving research, including scientific research. </a:t>
            </a:r>
          </a:p>
          <a:p>
            <a:r>
              <a:rPr lang="en-US" dirty="0"/>
              <a:t>These include the design and implementation of research involving human experimentation, animal experimentation, various aspects of academic scandal, including scientific misconduct (such as fraud, fabrication of data and plagiarism), regulation of research, etc..</a:t>
            </a:r>
          </a:p>
        </p:txBody>
      </p:sp>
    </p:spTree>
    <p:extLst>
      <p:ext uri="{BB962C8B-B14F-4D97-AF65-F5344CB8AC3E}">
        <p14:creationId xmlns:p14="http://schemas.microsoft.com/office/powerpoint/2010/main" val="4262353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ethics in research</a:t>
            </a:r>
          </a:p>
        </p:txBody>
      </p:sp>
      <p:sp>
        <p:nvSpPr>
          <p:cNvPr id="3" name="Content Placeholder 2"/>
          <p:cNvSpPr>
            <a:spLocks noGrp="1"/>
          </p:cNvSpPr>
          <p:nvPr>
            <p:ph sz="quarter" idx="1"/>
          </p:nvPr>
        </p:nvSpPr>
        <p:spPr>
          <a:xfrm>
            <a:off x="685800" y="1752600"/>
            <a:ext cx="8229600" cy="5105400"/>
          </a:xfrm>
        </p:spPr>
        <p:txBody>
          <a:bodyPr>
            <a:normAutofit fontScale="92500" lnSpcReduction="20000"/>
          </a:bodyPr>
          <a:lstStyle/>
          <a:p>
            <a:r>
              <a:rPr lang="en-US" dirty="0"/>
              <a:t>Promote the aims of research</a:t>
            </a:r>
          </a:p>
          <a:p>
            <a:r>
              <a:rPr lang="en-US" dirty="0"/>
              <a:t>Cooperation and coordination among many different people in different disciplines and institutions, ethical standards promote the values that are essential to collaborative work</a:t>
            </a:r>
          </a:p>
          <a:p>
            <a:pPr lvl="2"/>
            <a:r>
              <a:rPr lang="en-US" dirty="0"/>
              <a:t>Trust, accountability, mutual respect and fairness, guidelines for authorship, copyright and patenting policies, data sharing policies and confidentiality rules in peer review.  </a:t>
            </a:r>
          </a:p>
          <a:p>
            <a:r>
              <a:rPr lang="en-US" dirty="0"/>
              <a:t>Accountable to the public</a:t>
            </a:r>
          </a:p>
          <a:p>
            <a:pPr lvl="2"/>
            <a:r>
              <a:rPr lang="en-US" dirty="0"/>
              <a:t>Research misconduct, conflicts of interest, the human subject protections and animal care.</a:t>
            </a:r>
          </a:p>
          <a:p>
            <a:r>
              <a:rPr lang="en-US" dirty="0"/>
              <a:t>Help to build public support</a:t>
            </a:r>
          </a:p>
          <a:p>
            <a:r>
              <a:rPr lang="en-US" dirty="0"/>
              <a:t>Moral and social values</a:t>
            </a:r>
          </a:p>
          <a:p>
            <a:pPr lvl="2"/>
            <a:r>
              <a:rPr lang="en-US" dirty="0"/>
              <a:t>Social responsibilities, human rights, animal welfare.</a:t>
            </a:r>
          </a:p>
          <a:p>
            <a:pPr lvl="2"/>
            <a:endParaRPr lang="en-US" dirty="0"/>
          </a:p>
          <a:p>
            <a:pPr lvl="2"/>
            <a:endParaRPr lang="en-US" dirty="0"/>
          </a:p>
          <a:p>
            <a:pPr lvl="2"/>
            <a:endParaRPr lang="en-US" dirty="0"/>
          </a:p>
        </p:txBody>
      </p:sp>
    </p:spTree>
    <p:extLst>
      <p:ext uri="{BB962C8B-B14F-4D97-AF65-F5344CB8AC3E}">
        <p14:creationId xmlns:p14="http://schemas.microsoft.com/office/powerpoint/2010/main" val="1451524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Larger research base needed</a:t>
            </a:r>
            <a:endParaRPr lang="en-US" dirty="0"/>
          </a:p>
        </p:txBody>
      </p:sp>
      <p:sp>
        <p:nvSpPr>
          <p:cNvPr id="3" name="Content Placeholder 2"/>
          <p:cNvSpPr>
            <a:spLocks noGrp="1"/>
          </p:cNvSpPr>
          <p:nvPr>
            <p:ph sz="quarter" idx="1"/>
          </p:nvPr>
        </p:nvSpPr>
        <p:spPr/>
        <p:txBody>
          <a:bodyPr>
            <a:normAutofit fontScale="92500"/>
          </a:bodyPr>
          <a:lstStyle/>
          <a:p>
            <a:pPr>
              <a:lnSpc>
                <a:spcPct val="150000"/>
              </a:lnSpc>
            </a:pPr>
            <a:r>
              <a:rPr lang="en-US" sz="2800" b="1" dirty="0"/>
              <a:t>Improving the quality of higher education</a:t>
            </a:r>
            <a:endParaRPr lang="en-US" sz="2800" dirty="0"/>
          </a:p>
          <a:p>
            <a:pPr>
              <a:lnSpc>
                <a:spcPct val="150000"/>
              </a:lnSpc>
            </a:pPr>
            <a:r>
              <a:rPr lang="en-US" sz="2800" b="1" dirty="0"/>
              <a:t>Need to change in method teaching and Learning</a:t>
            </a:r>
            <a:endParaRPr lang="en-US" sz="2800" dirty="0"/>
          </a:p>
          <a:p>
            <a:pPr>
              <a:lnSpc>
                <a:spcPct val="150000"/>
              </a:lnSpc>
            </a:pPr>
            <a:r>
              <a:rPr lang="en-US" sz="2800" b="1" dirty="0"/>
              <a:t>Increase Fellowship and Amenities</a:t>
            </a:r>
            <a:endParaRPr lang="en-US" sz="2800" dirty="0"/>
          </a:p>
          <a:p>
            <a:pPr>
              <a:lnSpc>
                <a:spcPct val="150000"/>
              </a:lnSpc>
            </a:pPr>
            <a:r>
              <a:rPr lang="en-US" sz="2800" b="1" dirty="0"/>
              <a:t>Improve the quality of supervision</a:t>
            </a:r>
            <a:endParaRPr lang="en-US" sz="2800" dirty="0"/>
          </a:p>
          <a:p>
            <a:pPr>
              <a:lnSpc>
                <a:spcPct val="150000"/>
              </a:lnSpc>
            </a:pPr>
            <a:r>
              <a:rPr lang="en-US" sz="2800" b="1" dirty="0"/>
              <a:t>Assure Employment to Ph.D. scholars</a:t>
            </a:r>
          </a:p>
          <a:p>
            <a:pPr>
              <a:lnSpc>
                <a:spcPct val="150000"/>
              </a:lnSpc>
            </a:pPr>
            <a:r>
              <a:rPr lang="en-US" sz="2800" b="1" dirty="0"/>
              <a:t>Academic Leadership in Higher Education Institutions</a:t>
            </a:r>
            <a:endParaRPr lang="en-US" sz="2800" dirty="0"/>
          </a:p>
          <a:p>
            <a:endParaRPr lang="en-US" sz="2800" dirty="0"/>
          </a:p>
        </p:txBody>
      </p:sp>
    </p:spTree>
    <p:extLst>
      <p:ext uri="{BB962C8B-B14F-4D97-AF65-F5344CB8AC3E}">
        <p14:creationId xmlns:p14="http://schemas.microsoft.com/office/powerpoint/2010/main" val="44771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Academic plagiarism is on the rise in India also. Increasing pressure to publish, deficient training in ethical scientific writing, ignorance, oversight and lack of statutory controls and clear policies to deal with scientific misconduct in academics has led to the rise of research misconduct.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2B10B1-A3F9-46A4-9E5B-51A5037DCFBD}"/>
              </a:ext>
            </a:extLst>
          </p:cNvPr>
          <p:cNvSpPr>
            <a:spLocks noGrp="1"/>
          </p:cNvSpPr>
          <p:nvPr>
            <p:ph type="title"/>
          </p:nvPr>
        </p:nvSpPr>
        <p:spPr/>
        <p:txBody>
          <a:bodyPr/>
          <a:lstStyle/>
          <a:p>
            <a:r>
              <a:rPr lang="en-US" dirty="0"/>
              <a:t>Reference </a:t>
            </a:r>
          </a:p>
        </p:txBody>
      </p:sp>
      <p:sp>
        <p:nvSpPr>
          <p:cNvPr id="5" name="Content Placeholder 4">
            <a:extLst>
              <a:ext uri="{FF2B5EF4-FFF2-40B4-BE49-F238E27FC236}">
                <a16:creationId xmlns:a16="http://schemas.microsoft.com/office/drawing/2014/main" id="{761DAE6B-FCC8-41D4-92F2-8D35B7C6CA2E}"/>
              </a:ext>
            </a:extLst>
          </p:cNvPr>
          <p:cNvSpPr>
            <a:spLocks noGrp="1"/>
          </p:cNvSpPr>
          <p:nvPr>
            <p:ph sz="quarter" idx="1"/>
          </p:nvPr>
        </p:nvSpPr>
        <p:spPr/>
        <p:txBody>
          <a:bodyPr>
            <a:normAutofit/>
          </a:bodyPr>
          <a:lstStyle/>
          <a:p>
            <a:r>
              <a:rPr lang="en-US" sz="2400" dirty="0" err="1"/>
              <a:t>Haq</a:t>
            </a:r>
            <a:r>
              <a:rPr lang="en-US" sz="2400" dirty="0"/>
              <a:t> </a:t>
            </a:r>
            <a:r>
              <a:rPr lang="en-US" sz="2400" dirty="0" err="1"/>
              <a:t>Riazed</a:t>
            </a:r>
            <a:r>
              <a:rPr lang="en-US" sz="2400" dirty="0"/>
              <a:t> (2014), Plagiarism Probe CTRL +C, CTRL+V, </a:t>
            </a:r>
            <a:r>
              <a:rPr lang="en-US" sz="2400" dirty="0" err="1"/>
              <a:t>Javed</a:t>
            </a:r>
            <a:r>
              <a:rPr lang="en-US" sz="2400" dirty="0"/>
              <a:t> </a:t>
            </a:r>
            <a:r>
              <a:rPr lang="en-US" sz="2400" dirty="0" err="1"/>
              <a:t>Laghari</a:t>
            </a:r>
            <a:r>
              <a:rPr lang="en-US" sz="2400" dirty="0"/>
              <a:t> found guilty (the Express Tribune), </a:t>
            </a:r>
            <a:r>
              <a:rPr lang="en-US" sz="2400" dirty="0">
                <a:hlinkClick r:id="rId2"/>
              </a:rPr>
              <a:t>https://tribune .</a:t>
            </a:r>
            <a:r>
              <a:rPr lang="en-US" sz="2400" dirty="0" err="1">
                <a:hlinkClick r:id="rId2"/>
              </a:rPr>
              <a:t>com.pk</a:t>
            </a:r>
            <a:r>
              <a:rPr lang="en-US" sz="2400" dirty="0">
                <a:hlinkClick r:id="rId2"/>
              </a:rPr>
              <a:t>/story/</a:t>
            </a:r>
            <a:r>
              <a:rPr lang="en-US" sz="2400" dirty="0"/>
              <a:t>663781/plagiarism-probe-</a:t>
            </a:r>
            <a:r>
              <a:rPr lang="en-US" sz="2400" dirty="0" err="1"/>
              <a:t>ctrlc</a:t>
            </a:r>
            <a:r>
              <a:rPr lang="en-US" sz="2400" dirty="0"/>
              <a:t>-</a:t>
            </a:r>
            <a:r>
              <a:rPr lang="en-US" sz="2400" dirty="0" err="1"/>
              <a:t>ctrlv</a:t>
            </a:r>
            <a:r>
              <a:rPr lang="en-US" sz="2400" dirty="0"/>
              <a:t>-</a:t>
            </a:r>
            <a:r>
              <a:rPr lang="en-US" sz="2400" dirty="0" err="1"/>
              <a:t>laghari</a:t>
            </a:r>
            <a:r>
              <a:rPr lang="en-US" sz="2400" dirty="0"/>
              <a:t>-found-guilty/</a:t>
            </a:r>
          </a:p>
          <a:p>
            <a:r>
              <a:rPr lang="en-US" sz="2400" dirty="0"/>
              <a:t>Academic plagiarism and scholastic dishonesty  (2020), https://onlinecourses.swayam2.ac.in/cec20_hs17/unit?unit=86&amp;lesson=88</a:t>
            </a:r>
          </a:p>
        </p:txBody>
      </p:sp>
    </p:spTree>
    <p:extLst>
      <p:ext uri="{BB962C8B-B14F-4D97-AF65-F5344CB8AC3E}">
        <p14:creationId xmlns:p14="http://schemas.microsoft.com/office/powerpoint/2010/main" val="33283855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r>
              <a:rPr lang="en-US" sz="7200" dirty="0">
                <a:solidFill>
                  <a:srgbClr val="00B050"/>
                </a:solidFill>
              </a:rPr>
              <a:t>Thank you</a:t>
            </a:r>
          </a:p>
        </p:txBody>
      </p:sp>
    </p:spTree>
    <p:extLst>
      <p:ext uri="{BB962C8B-B14F-4D97-AF65-F5344CB8AC3E}">
        <p14:creationId xmlns:p14="http://schemas.microsoft.com/office/powerpoint/2010/main" val="3118795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are ethics ?</a:t>
            </a:r>
          </a:p>
        </p:txBody>
      </p:sp>
      <p:sp>
        <p:nvSpPr>
          <p:cNvPr id="3" name="Content Placeholder 2"/>
          <p:cNvSpPr>
            <a:spLocks noGrp="1"/>
          </p:cNvSpPr>
          <p:nvPr>
            <p:ph sz="quarter" idx="1"/>
          </p:nvPr>
        </p:nvSpPr>
        <p:spPr>
          <a:xfrm>
            <a:off x="457200" y="1619597"/>
            <a:ext cx="8229600" cy="4857403"/>
          </a:xfrm>
        </p:spPr>
        <p:txBody>
          <a:bodyPr>
            <a:normAutofit fontScale="92500" lnSpcReduction="10000"/>
          </a:bodyPr>
          <a:lstStyle/>
          <a:p>
            <a:r>
              <a:rPr lang="en-US" dirty="0"/>
              <a:t>Moral principles that govern a person’s behavior or the conduction activity.</a:t>
            </a:r>
          </a:p>
          <a:p>
            <a:pPr lvl="2"/>
            <a:r>
              <a:rPr lang="en-US" dirty="0"/>
              <a:t>Moral code, morals, morality, moral stand, moral principles, moral values, rights and wrongs, rules of conduct etc.</a:t>
            </a:r>
          </a:p>
          <a:p>
            <a:r>
              <a:rPr lang="en-US" dirty="0"/>
              <a:t>The branch of knowledge that deals with moral principles.</a:t>
            </a:r>
          </a:p>
          <a:p>
            <a:r>
              <a:rPr lang="en-US" dirty="0"/>
              <a:t>The most common way of defining ethics </a:t>
            </a:r>
            <a:r>
              <a:rPr lang="en-US" b="1" i="1" dirty="0">
                <a:solidFill>
                  <a:srgbClr val="FF0000"/>
                </a:solidFill>
              </a:rPr>
              <a:t>norm for conduct </a:t>
            </a:r>
            <a:r>
              <a:rPr lang="en-US" dirty="0"/>
              <a:t>that distinguish between acceptable and unacceptable behavior. </a:t>
            </a:r>
          </a:p>
          <a:p>
            <a:r>
              <a:rPr lang="en-US" dirty="0"/>
              <a:t>Who Teach ethics?</a:t>
            </a:r>
          </a:p>
          <a:p>
            <a:pPr lvl="2"/>
            <a:r>
              <a:rPr lang="en-US" dirty="0"/>
              <a:t>Family, friend, school, supervisor, religious beliefs, workplace, class fellow, course dealing with ethics.  </a:t>
            </a:r>
          </a:p>
        </p:txBody>
      </p:sp>
    </p:spTree>
    <p:extLst>
      <p:ext uri="{BB962C8B-B14F-4D97-AF65-F5344CB8AC3E}">
        <p14:creationId xmlns:p14="http://schemas.microsoft.com/office/powerpoint/2010/main" val="3623764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Stakeholders in Research</a:t>
            </a:r>
          </a:p>
        </p:txBody>
      </p:sp>
      <p:sp>
        <p:nvSpPr>
          <p:cNvPr id="3" name="Content Placeholder 2"/>
          <p:cNvSpPr>
            <a:spLocks noGrp="1"/>
          </p:cNvSpPr>
          <p:nvPr>
            <p:ph sz="quarter" idx="1"/>
          </p:nvPr>
        </p:nvSpPr>
        <p:spPr/>
        <p:txBody>
          <a:bodyPr/>
          <a:lstStyle/>
          <a:p>
            <a:r>
              <a:rPr lang="en-US" dirty="0"/>
              <a:t>The research participants</a:t>
            </a:r>
          </a:p>
          <a:p>
            <a:r>
              <a:rPr lang="en-US" dirty="0"/>
              <a:t>The Researcher</a:t>
            </a:r>
          </a:p>
          <a:p>
            <a:r>
              <a:rPr lang="en-US" dirty="0"/>
              <a:t>The Funding agency  </a:t>
            </a:r>
          </a:p>
          <a:p>
            <a:r>
              <a:rPr lang="en-US" dirty="0"/>
              <a:t>The Institution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Ethical Issues in Social Sciences Research</a:t>
            </a:r>
          </a:p>
        </p:txBody>
      </p:sp>
      <p:sp>
        <p:nvSpPr>
          <p:cNvPr id="3" name="Content Placeholder 2"/>
          <p:cNvSpPr>
            <a:spLocks noGrp="1"/>
          </p:cNvSpPr>
          <p:nvPr>
            <p:ph sz="quarter" idx="1"/>
          </p:nvPr>
        </p:nvSpPr>
        <p:spPr/>
        <p:txBody>
          <a:bodyPr>
            <a:normAutofit fontScale="85000" lnSpcReduction="20000"/>
          </a:bodyPr>
          <a:lstStyle/>
          <a:p>
            <a:r>
              <a:rPr lang="en-US" dirty="0"/>
              <a:t>Voluntary participation of the respondents</a:t>
            </a:r>
          </a:p>
          <a:p>
            <a:r>
              <a:rPr lang="en-US" dirty="0"/>
              <a:t>Maintaining confidentiality of data (do not make it universal without the prior approval from the respondent / institution).</a:t>
            </a:r>
          </a:p>
          <a:p>
            <a:r>
              <a:rPr lang="en-US" dirty="0"/>
              <a:t>Secure the interest of all involved people and institutions</a:t>
            </a:r>
          </a:p>
          <a:p>
            <a:r>
              <a:rPr lang="en-US" dirty="0"/>
              <a:t>Protect the right, privacy and sensitivity</a:t>
            </a:r>
          </a:p>
          <a:p>
            <a:r>
              <a:rPr lang="en-US" dirty="0"/>
              <a:t>Risk of harm to the humans and animals/respondents </a:t>
            </a:r>
          </a:p>
          <a:p>
            <a:r>
              <a:rPr lang="en-US" dirty="0"/>
              <a:t>Consent or respect autonomy</a:t>
            </a:r>
          </a:p>
          <a:p>
            <a:r>
              <a:rPr lang="en-US" dirty="0"/>
              <a:t>Institutional review board</a:t>
            </a:r>
          </a:p>
          <a:p>
            <a:r>
              <a:rPr lang="en-US" dirty="0"/>
              <a:t>Offering reciprocity (trade off, mutuality, exchange)</a:t>
            </a:r>
          </a:p>
          <a:p>
            <a:r>
              <a:rPr lang="en-US" dirty="0"/>
              <a:t>Treating people equitably</a:t>
            </a:r>
          </a:p>
          <a:p>
            <a:r>
              <a:rPr lang="en-US" dirty="0"/>
              <a:t>Maintain anonymity (secrecy) of respondents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9008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Ethical Principles</a:t>
            </a:r>
          </a:p>
        </p:txBody>
      </p:sp>
      <p:sp>
        <p:nvSpPr>
          <p:cNvPr id="3" name="Content Placeholder 2"/>
          <p:cNvSpPr>
            <a:spLocks noGrp="1"/>
          </p:cNvSpPr>
          <p:nvPr>
            <p:ph sz="quarter" idx="1"/>
          </p:nvPr>
        </p:nvSpPr>
        <p:spPr>
          <a:xfrm>
            <a:off x="533400" y="1219200"/>
            <a:ext cx="8229600" cy="5486400"/>
          </a:xfrm>
        </p:spPr>
        <p:txBody>
          <a:bodyPr>
            <a:normAutofit fontScale="77500" lnSpcReduction="20000"/>
          </a:bodyPr>
          <a:lstStyle/>
          <a:p>
            <a:r>
              <a:rPr lang="en-US" dirty="0"/>
              <a:t>Guides to moral behavior</a:t>
            </a:r>
          </a:p>
          <a:p>
            <a:pPr lvl="2"/>
            <a:r>
              <a:rPr lang="en-US" dirty="0"/>
              <a:t>Good- honesty, keeping promises, helping others, respect right of others</a:t>
            </a:r>
            <a:r>
              <a:rPr lang="en-US" dirty="0">
                <a:solidFill>
                  <a:srgbClr val="FF0000"/>
                </a:solidFill>
              </a:rPr>
              <a:t>.</a:t>
            </a:r>
            <a:endParaRPr lang="en-US" dirty="0"/>
          </a:p>
          <a:p>
            <a:pPr lvl="2"/>
            <a:r>
              <a:rPr lang="en-US" dirty="0"/>
              <a:t>Bed – lying, stealing, deceiving, harming others</a:t>
            </a:r>
            <a:r>
              <a:rPr lang="en-US" dirty="0">
                <a:solidFill>
                  <a:srgbClr val="FF0000"/>
                </a:solidFill>
              </a:rPr>
              <a:t>.</a:t>
            </a:r>
            <a:endParaRPr lang="en-US" dirty="0"/>
          </a:p>
          <a:p>
            <a:r>
              <a:rPr lang="en-US" dirty="0"/>
              <a:t>Universality of ethical principles</a:t>
            </a:r>
          </a:p>
          <a:p>
            <a:pPr lvl="2"/>
            <a:r>
              <a:rPr lang="en-US" dirty="0"/>
              <a:t>Should apply in the same manner in all countries, cultures, communities, discipline.</a:t>
            </a:r>
          </a:p>
          <a:p>
            <a:r>
              <a:rPr lang="en-US" dirty="0"/>
              <a:t>Relativity of ethical principles</a:t>
            </a:r>
          </a:p>
          <a:p>
            <a:pPr lvl="2"/>
            <a:r>
              <a:rPr lang="en-US" dirty="0"/>
              <a:t>Vary from country to country, community to community.</a:t>
            </a:r>
          </a:p>
          <a:p>
            <a:r>
              <a:rPr lang="en-US" dirty="0"/>
              <a:t>Objectivity </a:t>
            </a:r>
          </a:p>
          <a:p>
            <a:pPr lvl="2"/>
            <a:r>
              <a:rPr lang="en-US" dirty="0"/>
              <a:t>Try to avoid bias in experimental design, data analyzing's, data interpretation, peer review, disclose personal or financial interest.</a:t>
            </a:r>
          </a:p>
          <a:p>
            <a:r>
              <a:rPr lang="en-US" dirty="0"/>
              <a:t>Integrity</a:t>
            </a:r>
          </a:p>
          <a:p>
            <a:pPr lvl="2"/>
            <a:r>
              <a:rPr lang="en-US" dirty="0"/>
              <a:t>Keep your promises  &amp; agreements, act with sincerity.</a:t>
            </a:r>
          </a:p>
          <a:p>
            <a:r>
              <a:rPr lang="en-US" dirty="0"/>
              <a:t>Carefulness</a:t>
            </a:r>
          </a:p>
          <a:p>
            <a:r>
              <a:rPr lang="en-US" dirty="0"/>
              <a:t>Responsible publication </a:t>
            </a:r>
          </a:p>
          <a:p>
            <a:r>
              <a:rPr lang="en-US" dirty="0"/>
              <a:t>Legality</a:t>
            </a:r>
          </a:p>
          <a:p>
            <a:pPr lvl="2"/>
            <a:r>
              <a:rPr lang="en-US" dirty="0"/>
              <a:t>Know &amp; obey relevant laws &amp; institutional &amp; Govt. policies.</a:t>
            </a:r>
          </a:p>
          <a:p>
            <a:endParaRPr lang="en-US" dirty="0"/>
          </a:p>
          <a:p>
            <a:endParaRPr lang="en-US" dirty="0"/>
          </a:p>
        </p:txBody>
      </p:sp>
    </p:spTree>
    <p:extLst>
      <p:ext uri="{BB962C8B-B14F-4D97-AF65-F5344CB8AC3E}">
        <p14:creationId xmlns:p14="http://schemas.microsoft.com/office/powerpoint/2010/main" val="3367405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Ethics in Research</a:t>
            </a:r>
          </a:p>
        </p:txBody>
      </p:sp>
      <p:sp>
        <p:nvSpPr>
          <p:cNvPr id="3" name="Content Placeholder 2"/>
          <p:cNvSpPr>
            <a:spLocks noGrp="1"/>
          </p:cNvSpPr>
          <p:nvPr>
            <p:ph sz="quarter" idx="1"/>
          </p:nvPr>
        </p:nvSpPr>
        <p:spPr>
          <a:xfrm>
            <a:off x="457200" y="2000240"/>
            <a:ext cx="8229600" cy="4125923"/>
          </a:xfrm>
        </p:spPr>
        <p:txBody>
          <a:bodyPr/>
          <a:lstStyle/>
          <a:p>
            <a:r>
              <a:rPr lang="en-US" dirty="0"/>
              <a:t>To protect the rights and welfare of research participants.</a:t>
            </a:r>
          </a:p>
          <a:p>
            <a:pPr>
              <a:buNone/>
            </a:pPr>
            <a:endParaRPr lang="en-US" dirty="0"/>
          </a:p>
          <a:p>
            <a:r>
              <a:rPr lang="en-US" dirty="0"/>
              <a:t>To protect the wider society or community within the research is being conducted. </a:t>
            </a:r>
          </a:p>
          <a:p>
            <a:endParaRPr lang="en-US" dirty="0"/>
          </a:p>
          <a:p>
            <a:endParaRPr lang="en-US" dirty="0"/>
          </a:p>
        </p:txBody>
      </p:sp>
    </p:spTree>
    <p:extLst>
      <p:ext uri="{BB962C8B-B14F-4D97-AF65-F5344CB8AC3E}">
        <p14:creationId xmlns:p14="http://schemas.microsoft.com/office/powerpoint/2010/main" val="2958803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Ethical dilemmas in Social research </a:t>
            </a:r>
          </a:p>
        </p:txBody>
      </p:sp>
      <p:sp>
        <p:nvSpPr>
          <p:cNvPr id="3" name="Content Placeholder 2"/>
          <p:cNvSpPr>
            <a:spLocks noGrp="1"/>
          </p:cNvSpPr>
          <p:nvPr>
            <p:ph sz="quarter" idx="1"/>
          </p:nvPr>
        </p:nvSpPr>
        <p:spPr/>
        <p:txBody>
          <a:bodyPr/>
          <a:lstStyle/>
          <a:p>
            <a:r>
              <a:rPr lang="en-US" dirty="0"/>
              <a:t>What are the problem or issues ?</a:t>
            </a:r>
          </a:p>
          <a:p>
            <a:r>
              <a:rPr lang="en-US" dirty="0"/>
              <a:t>What is the relevant information ?</a:t>
            </a:r>
          </a:p>
          <a:p>
            <a:r>
              <a:rPr lang="en-US" dirty="0"/>
              <a:t>What are the different options ?</a:t>
            </a:r>
          </a:p>
          <a:p>
            <a:r>
              <a:rPr lang="en-US" dirty="0"/>
              <a:t>How do ethical codes or policies as well as legal rules apply to these different options ?</a:t>
            </a:r>
          </a:p>
          <a:p>
            <a:r>
              <a:rPr lang="en-US" dirty="0"/>
              <a:t>Are there any people who can offer ethical advice</a:t>
            </a:r>
          </a:p>
          <a:p>
            <a:r>
              <a:rPr lang="en-US" dirty="0"/>
              <a:t>Quantitative and qualitative research </a:t>
            </a:r>
          </a:p>
          <a:p>
            <a:endParaRPr lang="en-US" b="1" dirty="0"/>
          </a:p>
          <a:p>
            <a:endParaRPr lang="en-US" dirty="0"/>
          </a:p>
        </p:txBody>
      </p:sp>
    </p:spTree>
    <p:extLst>
      <p:ext uri="{BB962C8B-B14F-4D97-AF65-F5344CB8AC3E}">
        <p14:creationId xmlns:p14="http://schemas.microsoft.com/office/powerpoint/2010/main" val="3944350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5248</TotalTime>
  <Words>3366</Words>
  <Application>Microsoft Office PowerPoint</Application>
  <PresentationFormat>On-screen Show (4:3)</PresentationFormat>
  <Paragraphs>326</Paragraphs>
  <Slides>34</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Times New Roman</vt:lpstr>
      <vt:lpstr>Tw Cen MT</vt:lpstr>
      <vt:lpstr>Wingdings</vt:lpstr>
      <vt:lpstr>Wingdings 2</vt:lpstr>
      <vt:lpstr>Median</vt:lpstr>
      <vt:lpstr> Research and publication ethics</vt:lpstr>
      <vt:lpstr>Responsible research conduct in Social Science </vt:lpstr>
      <vt:lpstr>Defining Research ethics</vt:lpstr>
      <vt:lpstr>What are ethics ?</vt:lpstr>
      <vt:lpstr>Stakeholders in Research</vt:lpstr>
      <vt:lpstr>Ethical Issues in Social Sciences Research</vt:lpstr>
      <vt:lpstr>Ethical Principles</vt:lpstr>
      <vt:lpstr>Ethics in Research</vt:lpstr>
      <vt:lpstr>Ethical dilemmas in Social research </vt:lpstr>
      <vt:lpstr>Obfuscation in research</vt:lpstr>
      <vt:lpstr>Research Misconduct</vt:lpstr>
      <vt:lpstr>Plagiarism</vt:lpstr>
      <vt:lpstr>Contd…</vt:lpstr>
      <vt:lpstr> Common forms of student plagiarism </vt:lpstr>
      <vt:lpstr>Common reasons of Plagiarism in analysis  </vt:lpstr>
      <vt:lpstr>Reasons to published ethically</vt:lpstr>
      <vt:lpstr>How to avoid plagiarism in Data Analysis </vt:lpstr>
      <vt:lpstr>Available Software to Detect Plagiarism </vt:lpstr>
      <vt:lpstr>Contd…</vt:lpstr>
      <vt:lpstr>Things to avoided in research </vt:lpstr>
      <vt:lpstr>Mechanisms of protection</vt:lpstr>
      <vt:lpstr>How journals detect and handle problems papers</vt:lpstr>
      <vt:lpstr>Role of UGC</vt:lpstr>
      <vt:lpstr>Level of Plagiarism, Similarity Percentage, and its Penalty</vt:lpstr>
      <vt:lpstr>Penalties for plagiarism </vt:lpstr>
      <vt:lpstr>High profile cases of plagiarism</vt:lpstr>
      <vt:lpstr>Continue </vt:lpstr>
      <vt:lpstr>Contd…</vt:lpstr>
      <vt:lpstr>Akshhay Kumar’s Padman has been Accused of Plagiarism</vt:lpstr>
      <vt:lpstr>Importance of ethics in research</vt:lpstr>
      <vt:lpstr>Larger research base needed</vt:lpstr>
      <vt:lpstr>PowerPoint Presentation</vt:lpstr>
      <vt:lpstr>Reference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RESEARCH</dc:title>
  <dc:creator>peehu</dc:creator>
  <cp:lastModifiedBy>RMD Girls College</cp:lastModifiedBy>
  <cp:revision>156</cp:revision>
  <dcterms:created xsi:type="dcterms:W3CDTF">2006-08-16T00:00:00Z</dcterms:created>
  <dcterms:modified xsi:type="dcterms:W3CDTF">2022-05-30T06:33:21Z</dcterms:modified>
</cp:coreProperties>
</file>