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92" r:id="rId19"/>
    <p:sldId id="29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660066"/>
    <a:srgbClr val="000058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8" d="100"/>
          <a:sy n="78" d="100"/>
        </p:scale>
        <p:origin x="132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590C2D-1D61-4C00-A03E-82A3F04ED4A8}" type="doc">
      <dgm:prSet loTypeId="urn:microsoft.com/office/officeart/2005/8/layout/target1" loCatId="relationship" qsTypeId="urn:microsoft.com/office/officeart/2005/8/quickstyle/simple4" qsCatId="simple" csTypeId="urn:microsoft.com/office/officeart/2005/8/colors/colorful3" csCatId="colorful" phldr="1"/>
      <dgm:spPr/>
    </dgm:pt>
    <dgm:pt modelId="{5AB9838F-E66A-452C-902F-1FDC88E840CC}">
      <dgm:prSet phldrT="[Text]"/>
      <dgm:spPr/>
      <dgm:t>
        <a:bodyPr/>
        <a:lstStyle/>
        <a:p>
          <a:r>
            <a:rPr lang="en-US" dirty="0">
              <a:solidFill>
                <a:srgbClr val="C00000"/>
              </a:solidFill>
            </a:rPr>
            <a:t>Panchayatiraj in Tribal Areas of Madhya Pradesh</a:t>
          </a:r>
        </a:p>
      </dgm:t>
    </dgm:pt>
    <dgm:pt modelId="{0DA53379-C986-4C34-9CED-5ABE0CFD90D3}" type="parTrans" cxnId="{60356BB8-D992-41AD-BFAA-C0D494223F1F}">
      <dgm:prSet/>
      <dgm:spPr/>
      <dgm:t>
        <a:bodyPr/>
        <a:lstStyle/>
        <a:p>
          <a:endParaRPr lang="en-US"/>
        </a:p>
      </dgm:t>
    </dgm:pt>
    <dgm:pt modelId="{6D9931AD-DA12-4737-83C2-2811CFCEE919}" type="sibTrans" cxnId="{60356BB8-D992-41AD-BFAA-C0D494223F1F}">
      <dgm:prSet/>
      <dgm:spPr/>
      <dgm:t>
        <a:bodyPr/>
        <a:lstStyle/>
        <a:p>
          <a:endParaRPr lang="en-US"/>
        </a:p>
      </dgm:t>
    </dgm:pt>
    <dgm:pt modelId="{17815045-216F-4C00-8DF2-1EA26D8BB9CA}">
      <dgm:prSet phldrT="[Text]"/>
      <dgm:spPr/>
      <dgm:t>
        <a:bodyPr/>
        <a:lstStyle/>
        <a:p>
          <a:r>
            <a:rPr lang="en-US" dirty="0">
              <a:solidFill>
                <a:srgbClr val="C00000"/>
              </a:solidFill>
            </a:rPr>
            <a:t>Panchayatiraj in Madhya Pradesh </a:t>
          </a:r>
        </a:p>
      </dgm:t>
    </dgm:pt>
    <dgm:pt modelId="{5F663E5B-1777-4BC7-ABF8-4FB51B4EEF63}" type="parTrans" cxnId="{9BAEE835-6807-41C0-ACF7-65F5A4602366}">
      <dgm:prSet/>
      <dgm:spPr/>
      <dgm:t>
        <a:bodyPr/>
        <a:lstStyle/>
        <a:p>
          <a:endParaRPr lang="en-US"/>
        </a:p>
      </dgm:t>
    </dgm:pt>
    <dgm:pt modelId="{E335B145-BB09-4D6A-B1A7-FD5821E93D69}" type="sibTrans" cxnId="{9BAEE835-6807-41C0-ACF7-65F5A4602366}">
      <dgm:prSet/>
      <dgm:spPr/>
      <dgm:t>
        <a:bodyPr/>
        <a:lstStyle/>
        <a:p>
          <a:endParaRPr lang="en-US"/>
        </a:p>
      </dgm:t>
    </dgm:pt>
    <dgm:pt modelId="{189E7091-2601-43E9-A167-63C3D28C2DF2}">
      <dgm:prSet phldrT="[Text]"/>
      <dgm:spPr/>
      <dgm:t>
        <a:bodyPr/>
        <a:lstStyle/>
        <a:p>
          <a:r>
            <a:rPr lang="en-US" dirty="0">
              <a:solidFill>
                <a:srgbClr val="C00000"/>
              </a:solidFill>
            </a:rPr>
            <a:t>Panchayatiraj in India</a:t>
          </a:r>
        </a:p>
      </dgm:t>
    </dgm:pt>
    <dgm:pt modelId="{111ECBFD-2A43-490E-9C16-A180550843E4}" type="parTrans" cxnId="{7AE8BC52-E965-465C-A3F7-C878C0A4F213}">
      <dgm:prSet/>
      <dgm:spPr/>
      <dgm:t>
        <a:bodyPr/>
        <a:lstStyle/>
        <a:p>
          <a:endParaRPr lang="en-US"/>
        </a:p>
      </dgm:t>
    </dgm:pt>
    <dgm:pt modelId="{D27E8728-12ED-4F2A-9476-84600CFF0E5B}" type="sibTrans" cxnId="{7AE8BC52-E965-465C-A3F7-C878C0A4F213}">
      <dgm:prSet/>
      <dgm:spPr/>
      <dgm:t>
        <a:bodyPr/>
        <a:lstStyle/>
        <a:p>
          <a:endParaRPr lang="en-US"/>
        </a:p>
      </dgm:t>
    </dgm:pt>
    <dgm:pt modelId="{9A9F6528-3C33-4AF8-A5CF-894C4B8B94E7}" type="pres">
      <dgm:prSet presAssocID="{F8590C2D-1D61-4C00-A03E-82A3F04ED4A8}" presName="composite" presStyleCnt="0">
        <dgm:presLayoutVars>
          <dgm:chMax val="5"/>
          <dgm:dir/>
          <dgm:resizeHandles val="exact"/>
        </dgm:presLayoutVars>
      </dgm:prSet>
      <dgm:spPr/>
    </dgm:pt>
    <dgm:pt modelId="{9380DAA8-93E6-491F-B09D-48FC7A9F5D99}" type="pres">
      <dgm:prSet presAssocID="{5AB9838F-E66A-452C-902F-1FDC88E840CC}" presName="circle1" presStyleLbl="lnNode1" presStyleIdx="0" presStyleCnt="3"/>
      <dgm:spPr/>
    </dgm:pt>
    <dgm:pt modelId="{62C719D0-A991-489E-92F4-F6BA92938A6B}" type="pres">
      <dgm:prSet presAssocID="{5AB9838F-E66A-452C-902F-1FDC88E840CC}" presName="text1" presStyleLbl="revTx" presStyleIdx="0" presStyleCnt="3" custScaleX="105714" custScaleY="59875">
        <dgm:presLayoutVars>
          <dgm:bulletEnabled val="1"/>
        </dgm:presLayoutVars>
      </dgm:prSet>
      <dgm:spPr/>
    </dgm:pt>
    <dgm:pt modelId="{EB4470D3-1F3A-498E-952C-7685B38CCBA7}" type="pres">
      <dgm:prSet presAssocID="{5AB9838F-E66A-452C-902F-1FDC88E840CC}" presName="line1" presStyleLbl="callout" presStyleIdx="0" presStyleCnt="6" custLinFactX="15238" custLinFactY="5100000" custLinFactNeighborX="100000" custLinFactNeighborY="5132761"/>
      <dgm:spPr/>
    </dgm:pt>
    <dgm:pt modelId="{59786E66-31BC-4FAB-9369-A133860C8964}" type="pres">
      <dgm:prSet presAssocID="{5AB9838F-E66A-452C-902F-1FDC88E840CC}" presName="d1" presStyleLbl="callout" presStyleIdx="1" presStyleCnt="6"/>
      <dgm:spPr/>
    </dgm:pt>
    <dgm:pt modelId="{4C65AB96-A654-4E63-9698-7A1820C74953}" type="pres">
      <dgm:prSet presAssocID="{17815045-216F-4C00-8DF2-1EA26D8BB9CA}" presName="circle2" presStyleLbl="lnNode1" presStyleIdx="1" presStyleCnt="3" custLinFactNeighborX="797" custLinFactNeighborY="10491"/>
      <dgm:spPr/>
    </dgm:pt>
    <dgm:pt modelId="{36BF2972-EAFC-4B6D-A16E-6265769A18DB}" type="pres">
      <dgm:prSet presAssocID="{17815045-216F-4C00-8DF2-1EA26D8BB9CA}" presName="text2" presStyleLbl="revTx" presStyleIdx="1" presStyleCnt="3">
        <dgm:presLayoutVars>
          <dgm:bulletEnabled val="1"/>
        </dgm:presLayoutVars>
      </dgm:prSet>
      <dgm:spPr/>
    </dgm:pt>
    <dgm:pt modelId="{1B8FDD05-140E-4D2E-87A7-2E56738DECED}" type="pres">
      <dgm:prSet presAssocID="{17815045-216F-4C00-8DF2-1EA26D8BB9CA}" presName="line2" presStyleLbl="callout" presStyleIdx="2" presStyleCnt="6"/>
      <dgm:spPr/>
    </dgm:pt>
    <dgm:pt modelId="{59F9D20F-AC98-4D17-B9A1-47AA8D4F22D0}" type="pres">
      <dgm:prSet presAssocID="{17815045-216F-4C00-8DF2-1EA26D8BB9CA}" presName="d2" presStyleLbl="callout" presStyleIdx="3" presStyleCnt="6"/>
      <dgm:spPr/>
    </dgm:pt>
    <dgm:pt modelId="{362B6317-A4E9-49CE-9A18-889C381AD2DC}" type="pres">
      <dgm:prSet presAssocID="{189E7091-2601-43E9-A167-63C3D28C2DF2}" presName="circle3" presStyleLbl="lnNode1" presStyleIdx="2" presStyleCnt="3" custScaleY="79757"/>
      <dgm:spPr/>
    </dgm:pt>
    <dgm:pt modelId="{115D6232-D46A-4463-95D9-66F681D6C377}" type="pres">
      <dgm:prSet presAssocID="{189E7091-2601-43E9-A167-63C3D28C2DF2}" presName="text3" presStyleLbl="revTx" presStyleIdx="2" presStyleCnt="3">
        <dgm:presLayoutVars>
          <dgm:bulletEnabled val="1"/>
        </dgm:presLayoutVars>
      </dgm:prSet>
      <dgm:spPr/>
    </dgm:pt>
    <dgm:pt modelId="{0423ED87-FF93-40A6-BB32-D233B7FB607B}" type="pres">
      <dgm:prSet presAssocID="{189E7091-2601-43E9-A167-63C3D28C2DF2}" presName="line3" presStyleLbl="callout" presStyleIdx="4" presStyleCnt="6" custLinFactX="0" custLinFactY="1403803" custLinFactNeighborX="100000" custLinFactNeighborY="1500000"/>
      <dgm:spPr/>
    </dgm:pt>
    <dgm:pt modelId="{35D7A769-A453-430D-B17E-9BB833BD0B81}" type="pres">
      <dgm:prSet presAssocID="{189E7091-2601-43E9-A167-63C3D28C2DF2}" presName="d3" presStyleLbl="callout" presStyleIdx="5" presStyleCnt="6"/>
      <dgm:spPr/>
    </dgm:pt>
  </dgm:ptLst>
  <dgm:cxnLst>
    <dgm:cxn modelId="{293BAB09-2AF4-48FE-AA15-6C73A109D484}" type="presOf" srcId="{F8590C2D-1D61-4C00-A03E-82A3F04ED4A8}" destId="{9A9F6528-3C33-4AF8-A5CF-894C4B8B94E7}" srcOrd="0" destOrd="0" presId="urn:microsoft.com/office/officeart/2005/8/layout/target1"/>
    <dgm:cxn modelId="{4BEBC61A-FC8F-4F0C-B391-5C5A623E2AAC}" type="presOf" srcId="{17815045-216F-4C00-8DF2-1EA26D8BB9CA}" destId="{36BF2972-EAFC-4B6D-A16E-6265769A18DB}" srcOrd="0" destOrd="0" presId="urn:microsoft.com/office/officeart/2005/8/layout/target1"/>
    <dgm:cxn modelId="{9BAEE835-6807-41C0-ACF7-65F5A4602366}" srcId="{F8590C2D-1D61-4C00-A03E-82A3F04ED4A8}" destId="{17815045-216F-4C00-8DF2-1EA26D8BB9CA}" srcOrd="1" destOrd="0" parTransId="{5F663E5B-1777-4BC7-ABF8-4FB51B4EEF63}" sibTransId="{E335B145-BB09-4D6A-B1A7-FD5821E93D69}"/>
    <dgm:cxn modelId="{7AE8BC52-E965-465C-A3F7-C878C0A4F213}" srcId="{F8590C2D-1D61-4C00-A03E-82A3F04ED4A8}" destId="{189E7091-2601-43E9-A167-63C3D28C2DF2}" srcOrd="2" destOrd="0" parTransId="{111ECBFD-2A43-490E-9C16-A180550843E4}" sibTransId="{D27E8728-12ED-4F2A-9476-84600CFF0E5B}"/>
    <dgm:cxn modelId="{BD369E79-B250-400D-87E3-704AA6B33D97}" type="presOf" srcId="{189E7091-2601-43E9-A167-63C3D28C2DF2}" destId="{115D6232-D46A-4463-95D9-66F681D6C377}" srcOrd="0" destOrd="0" presId="urn:microsoft.com/office/officeart/2005/8/layout/target1"/>
    <dgm:cxn modelId="{C6821B7A-A4E1-42B0-A165-6F17419BD501}" type="presOf" srcId="{5AB9838F-E66A-452C-902F-1FDC88E840CC}" destId="{62C719D0-A991-489E-92F4-F6BA92938A6B}" srcOrd="0" destOrd="0" presId="urn:microsoft.com/office/officeart/2005/8/layout/target1"/>
    <dgm:cxn modelId="{60356BB8-D992-41AD-BFAA-C0D494223F1F}" srcId="{F8590C2D-1D61-4C00-A03E-82A3F04ED4A8}" destId="{5AB9838F-E66A-452C-902F-1FDC88E840CC}" srcOrd="0" destOrd="0" parTransId="{0DA53379-C986-4C34-9CED-5ABE0CFD90D3}" sibTransId="{6D9931AD-DA12-4737-83C2-2811CFCEE919}"/>
    <dgm:cxn modelId="{2344A79A-CE1A-4E06-8153-74C4F4B26771}" type="presParOf" srcId="{9A9F6528-3C33-4AF8-A5CF-894C4B8B94E7}" destId="{9380DAA8-93E6-491F-B09D-48FC7A9F5D99}" srcOrd="0" destOrd="0" presId="urn:microsoft.com/office/officeart/2005/8/layout/target1"/>
    <dgm:cxn modelId="{C157BA25-0926-484F-8D06-642E97DF821C}" type="presParOf" srcId="{9A9F6528-3C33-4AF8-A5CF-894C4B8B94E7}" destId="{62C719D0-A991-489E-92F4-F6BA92938A6B}" srcOrd="1" destOrd="0" presId="urn:microsoft.com/office/officeart/2005/8/layout/target1"/>
    <dgm:cxn modelId="{79C558D1-D4F3-4E64-9401-356A50649FB6}" type="presParOf" srcId="{9A9F6528-3C33-4AF8-A5CF-894C4B8B94E7}" destId="{EB4470D3-1F3A-498E-952C-7685B38CCBA7}" srcOrd="2" destOrd="0" presId="urn:microsoft.com/office/officeart/2005/8/layout/target1"/>
    <dgm:cxn modelId="{C790EEEE-6DEF-4103-89E2-A1FC30A6C3DD}" type="presParOf" srcId="{9A9F6528-3C33-4AF8-A5CF-894C4B8B94E7}" destId="{59786E66-31BC-4FAB-9369-A133860C8964}" srcOrd="3" destOrd="0" presId="urn:microsoft.com/office/officeart/2005/8/layout/target1"/>
    <dgm:cxn modelId="{E081C484-5FF2-493F-95A4-1D4E821E61CC}" type="presParOf" srcId="{9A9F6528-3C33-4AF8-A5CF-894C4B8B94E7}" destId="{4C65AB96-A654-4E63-9698-7A1820C74953}" srcOrd="4" destOrd="0" presId="urn:microsoft.com/office/officeart/2005/8/layout/target1"/>
    <dgm:cxn modelId="{8134E29F-892C-4765-B787-0EE6B94B8992}" type="presParOf" srcId="{9A9F6528-3C33-4AF8-A5CF-894C4B8B94E7}" destId="{36BF2972-EAFC-4B6D-A16E-6265769A18DB}" srcOrd="5" destOrd="0" presId="urn:microsoft.com/office/officeart/2005/8/layout/target1"/>
    <dgm:cxn modelId="{067F0E98-BA93-4951-8C0A-8379DA3F3125}" type="presParOf" srcId="{9A9F6528-3C33-4AF8-A5CF-894C4B8B94E7}" destId="{1B8FDD05-140E-4D2E-87A7-2E56738DECED}" srcOrd="6" destOrd="0" presId="urn:microsoft.com/office/officeart/2005/8/layout/target1"/>
    <dgm:cxn modelId="{0832F0E2-9152-4152-B235-0629E553C98B}" type="presParOf" srcId="{9A9F6528-3C33-4AF8-A5CF-894C4B8B94E7}" destId="{59F9D20F-AC98-4D17-B9A1-47AA8D4F22D0}" srcOrd="7" destOrd="0" presId="urn:microsoft.com/office/officeart/2005/8/layout/target1"/>
    <dgm:cxn modelId="{037E03BA-68DC-4ADC-A76E-4272FB4C111C}" type="presParOf" srcId="{9A9F6528-3C33-4AF8-A5CF-894C4B8B94E7}" destId="{362B6317-A4E9-49CE-9A18-889C381AD2DC}" srcOrd="8" destOrd="0" presId="urn:microsoft.com/office/officeart/2005/8/layout/target1"/>
    <dgm:cxn modelId="{ABF6851B-A5B0-403E-88D1-EDC425B3BA2D}" type="presParOf" srcId="{9A9F6528-3C33-4AF8-A5CF-894C4B8B94E7}" destId="{115D6232-D46A-4463-95D9-66F681D6C377}" srcOrd="9" destOrd="0" presId="urn:microsoft.com/office/officeart/2005/8/layout/target1"/>
    <dgm:cxn modelId="{2D39599D-81A5-42D1-8318-E6EF9C703EB5}" type="presParOf" srcId="{9A9F6528-3C33-4AF8-A5CF-894C4B8B94E7}" destId="{0423ED87-FF93-40A6-BB32-D233B7FB607B}" srcOrd="10" destOrd="0" presId="urn:microsoft.com/office/officeart/2005/8/layout/target1"/>
    <dgm:cxn modelId="{81BFE42C-2E74-4C25-A9EE-94A9B9469B73}" type="presParOf" srcId="{9A9F6528-3C33-4AF8-A5CF-894C4B8B94E7}" destId="{35D7A769-A453-430D-B17E-9BB833BD0B81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2299F2-95B5-46B8-9F06-954A1F551F62}" type="doc">
      <dgm:prSet loTypeId="urn:microsoft.com/office/officeart/2005/8/layout/venn2" loCatId="relationship" qsTypeId="urn:microsoft.com/office/officeart/2005/8/quickstyle/simple1#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2CDEA98D-DEE0-4D87-B972-CFD5D46AF6E7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Thank You</a:t>
          </a:r>
        </a:p>
      </dgm:t>
    </dgm:pt>
    <dgm:pt modelId="{EBE622F9-41B2-4F50-B083-8876770B2F49}" type="parTrans" cxnId="{103C82F8-079A-4C58-B62C-6EA6D5DB5C14}">
      <dgm:prSet/>
      <dgm:spPr/>
      <dgm:t>
        <a:bodyPr/>
        <a:lstStyle/>
        <a:p>
          <a:endParaRPr lang="en-US"/>
        </a:p>
      </dgm:t>
    </dgm:pt>
    <dgm:pt modelId="{3075796F-0BEC-426E-8A99-E7FDDE403198}" type="sibTrans" cxnId="{103C82F8-079A-4C58-B62C-6EA6D5DB5C14}">
      <dgm:prSet/>
      <dgm:spPr/>
      <dgm:t>
        <a:bodyPr/>
        <a:lstStyle/>
        <a:p>
          <a:endParaRPr lang="en-US"/>
        </a:p>
      </dgm:t>
    </dgm:pt>
    <dgm:pt modelId="{B1CB900C-A767-4BC8-A6EE-260A7677AA35}" type="pres">
      <dgm:prSet presAssocID="{0D2299F2-95B5-46B8-9F06-954A1F551F62}" presName="Name0" presStyleCnt="0">
        <dgm:presLayoutVars>
          <dgm:chMax val="7"/>
          <dgm:resizeHandles val="exact"/>
        </dgm:presLayoutVars>
      </dgm:prSet>
      <dgm:spPr/>
    </dgm:pt>
    <dgm:pt modelId="{EADEA047-AA87-47D7-BF35-C50414349B3C}" type="pres">
      <dgm:prSet presAssocID="{0D2299F2-95B5-46B8-9F06-954A1F551F62}" presName="comp1" presStyleCnt="0"/>
      <dgm:spPr/>
    </dgm:pt>
    <dgm:pt modelId="{CF60725D-2BEE-4F96-8288-E89AA700DC39}" type="pres">
      <dgm:prSet presAssocID="{0D2299F2-95B5-46B8-9F06-954A1F551F62}" presName="circle1" presStyleLbl="node1" presStyleIdx="0" presStyleCnt="1" custScaleX="143999"/>
      <dgm:spPr/>
    </dgm:pt>
    <dgm:pt modelId="{075B6158-87E3-48F5-9CE3-2BA3482927AB}" type="pres">
      <dgm:prSet presAssocID="{0D2299F2-95B5-46B8-9F06-954A1F551F62}" presName="c1text" presStyleLbl="node1" presStyleIdx="0" presStyleCnt="1">
        <dgm:presLayoutVars>
          <dgm:bulletEnabled val="1"/>
        </dgm:presLayoutVars>
      </dgm:prSet>
      <dgm:spPr/>
    </dgm:pt>
  </dgm:ptLst>
  <dgm:cxnLst>
    <dgm:cxn modelId="{78513101-FA27-4CE4-8989-A3AAB4CEA809}" type="presOf" srcId="{2CDEA98D-DEE0-4D87-B972-CFD5D46AF6E7}" destId="{075B6158-87E3-48F5-9CE3-2BA3482927AB}" srcOrd="1" destOrd="0" presId="urn:microsoft.com/office/officeart/2005/8/layout/venn2"/>
    <dgm:cxn modelId="{07E00664-704A-497F-9E33-49A116DC1F79}" type="presOf" srcId="{0D2299F2-95B5-46B8-9F06-954A1F551F62}" destId="{B1CB900C-A767-4BC8-A6EE-260A7677AA35}" srcOrd="0" destOrd="0" presId="urn:microsoft.com/office/officeart/2005/8/layout/venn2"/>
    <dgm:cxn modelId="{46456DD7-5FF7-45FC-87FE-E5366A3E9F27}" type="presOf" srcId="{2CDEA98D-DEE0-4D87-B972-CFD5D46AF6E7}" destId="{CF60725D-2BEE-4F96-8288-E89AA700DC39}" srcOrd="0" destOrd="0" presId="urn:microsoft.com/office/officeart/2005/8/layout/venn2"/>
    <dgm:cxn modelId="{103C82F8-079A-4C58-B62C-6EA6D5DB5C14}" srcId="{0D2299F2-95B5-46B8-9F06-954A1F551F62}" destId="{2CDEA98D-DEE0-4D87-B972-CFD5D46AF6E7}" srcOrd="0" destOrd="0" parTransId="{EBE622F9-41B2-4F50-B083-8876770B2F49}" sibTransId="{3075796F-0BEC-426E-8A99-E7FDDE403198}"/>
    <dgm:cxn modelId="{A004411B-096B-446D-BB4F-C3267EC346F2}" type="presParOf" srcId="{B1CB900C-A767-4BC8-A6EE-260A7677AA35}" destId="{EADEA047-AA87-47D7-BF35-C50414349B3C}" srcOrd="0" destOrd="0" presId="urn:microsoft.com/office/officeart/2005/8/layout/venn2"/>
    <dgm:cxn modelId="{F2F1ACF1-8843-499E-A1A5-284A935A7F2A}" type="presParOf" srcId="{EADEA047-AA87-47D7-BF35-C50414349B3C}" destId="{CF60725D-2BEE-4F96-8288-E89AA700DC39}" srcOrd="0" destOrd="0" presId="urn:microsoft.com/office/officeart/2005/8/layout/venn2"/>
    <dgm:cxn modelId="{0F5B4D08-0F85-4B57-9E5A-F5996A775624}" type="presParOf" srcId="{EADEA047-AA87-47D7-BF35-C50414349B3C}" destId="{075B6158-87E3-48F5-9CE3-2BA3482927A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B6317-A4E9-49CE-9A18-889C381AD2DC}">
      <dsp:nvSpPr>
        <dsp:cNvPr id="0" name=""/>
        <dsp:cNvSpPr/>
      </dsp:nvSpPr>
      <dsp:spPr>
        <a:xfrm>
          <a:off x="669334" y="1848251"/>
          <a:ext cx="4054090" cy="32334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-10000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10000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10000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65AB96-A654-4E63-9698-7A1820C74953}">
      <dsp:nvSpPr>
        <dsp:cNvPr id="0" name=""/>
        <dsp:cNvSpPr/>
      </dsp:nvSpPr>
      <dsp:spPr>
        <a:xfrm>
          <a:off x="1499539" y="2503923"/>
          <a:ext cx="2432454" cy="2432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-5000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5000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5000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0DAA8-93E6-491F-B09D-48FC7A9F5D99}">
      <dsp:nvSpPr>
        <dsp:cNvPr id="0" name=""/>
        <dsp:cNvSpPr/>
      </dsp:nvSpPr>
      <dsp:spPr>
        <a:xfrm>
          <a:off x="2290971" y="3059553"/>
          <a:ext cx="810818" cy="81081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C719D0-A991-489E-92F4-F6BA92938A6B}">
      <dsp:nvSpPr>
        <dsp:cNvPr id="0" name=""/>
        <dsp:cNvSpPr/>
      </dsp:nvSpPr>
      <dsp:spPr>
        <a:xfrm>
          <a:off x="5341194" y="323781"/>
          <a:ext cx="2142870" cy="707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C00000"/>
              </a:solidFill>
            </a:rPr>
            <a:t>Panchayatiraj in Tribal Areas of Madhya Pradesh</a:t>
          </a:r>
        </a:p>
      </dsp:txBody>
      <dsp:txXfrm>
        <a:off x="5341194" y="323781"/>
        <a:ext cx="2142870" cy="707987"/>
      </dsp:txXfrm>
    </dsp:sp>
    <dsp:sp modelId="{EB4470D3-1F3A-498E-952C-7685B38CCBA7}">
      <dsp:nvSpPr>
        <dsp:cNvPr id="0" name=""/>
        <dsp:cNvSpPr/>
      </dsp:nvSpPr>
      <dsp:spPr>
        <a:xfrm>
          <a:off x="5476327" y="4361569"/>
          <a:ext cx="50676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786E66-31BC-4FAB-9369-A133860C8964}">
      <dsp:nvSpPr>
        <dsp:cNvPr id="0" name=""/>
        <dsp:cNvSpPr/>
      </dsp:nvSpPr>
      <dsp:spPr>
        <a:xfrm rot="5400000">
          <a:off x="2400093" y="974737"/>
          <a:ext cx="2786511" cy="2193938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6BF2972-EAFC-4B6D-A16E-6265769A18DB}">
      <dsp:nvSpPr>
        <dsp:cNvPr id="0" name=""/>
        <dsp:cNvSpPr/>
      </dsp:nvSpPr>
      <dsp:spPr>
        <a:xfrm>
          <a:off x="5399107" y="1268996"/>
          <a:ext cx="2027045" cy="1182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C00000"/>
              </a:solidFill>
            </a:rPr>
            <a:t>Panchayatiraj in Madhya Pradesh </a:t>
          </a:r>
        </a:p>
      </dsp:txBody>
      <dsp:txXfrm>
        <a:off x="5399107" y="1268996"/>
        <a:ext cx="2027045" cy="1182443"/>
      </dsp:txXfrm>
    </dsp:sp>
    <dsp:sp modelId="{1B8FDD05-140E-4D2E-87A7-2E56738DECED}">
      <dsp:nvSpPr>
        <dsp:cNvPr id="0" name=""/>
        <dsp:cNvSpPr/>
      </dsp:nvSpPr>
      <dsp:spPr>
        <a:xfrm>
          <a:off x="4892345" y="1860218"/>
          <a:ext cx="50676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F9D20F-AC98-4D17-B9A1-47AA8D4F22D0}">
      <dsp:nvSpPr>
        <dsp:cNvPr id="0" name=""/>
        <dsp:cNvSpPr/>
      </dsp:nvSpPr>
      <dsp:spPr>
        <a:xfrm rot="5400000">
          <a:off x="2998207" y="2138734"/>
          <a:ext cx="2171370" cy="1612852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5D6232-D46A-4463-95D9-66F681D6C377}">
      <dsp:nvSpPr>
        <dsp:cNvPr id="0" name=""/>
        <dsp:cNvSpPr/>
      </dsp:nvSpPr>
      <dsp:spPr>
        <a:xfrm>
          <a:off x="5399107" y="2451439"/>
          <a:ext cx="2027045" cy="1182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C00000"/>
              </a:solidFill>
            </a:rPr>
            <a:t>Panchayatiraj in India</a:t>
          </a:r>
        </a:p>
      </dsp:txBody>
      <dsp:txXfrm>
        <a:off x="5399107" y="2451439"/>
        <a:ext cx="2027045" cy="1182443"/>
      </dsp:txXfrm>
    </dsp:sp>
    <dsp:sp modelId="{0423ED87-FF93-40A6-BB32-D233B7FB607B}">
      <dsp:nvSpPr>
        <dsp:cNvPr id="0" name=""/>
        <dsp:cNvSpPr/>
      </dsp:nvSpPr>
      <dsp:spPr>
        <a:xfrm>
          <a:off x="5399107" y="4088030"/>
          <a:ext cx="50676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5D7A769-A453-430D-B17E-9BB833BD0B81}">
      <dsp:nvSpPr>
        <dsp:cNvPr id="0" name=""/>
        <dsp:cNvSpPr/>
      </dsp:nvSpPr>
      <dsp:spPr>
        <a:xfrm rot="5400000">
          <a:off x="3597063" y="3301785"/>
          <a:ext cx="1551365" cy="1031766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0725D-2BEE-4F96-8288-E89AA700DC39}">
      <dsp:nvSpPr>
        <dsp:cNvPr id="0" name=""/>
        <dsp:cNvSpPr/>
      </dsp:nvSpPr>
      <dsp:spPr>
        <a:xfrm>
          <a:off x="1285874" y="0"/>
          <a:ext cx="5657850" cy="39290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936" tIns="376936" rIns="376936" bIns="376936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>
              <a:solidFill>
                <a:srgbClr val="FF0000"/>
              </a:solidFill>
            </a:rPr>
            <a:t>Thank You</a:t>
          </a:r>
        </a:p>
      </dsp:txBody>
      <dsp:txXfrm>
        <a:off x="2114447" y="982272"/>
        <a:ext cx="4000704" cy="1964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14B7C-9639-404D-B36A-4F1346CA884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065A9-43D1-4D02-B19F-54CCEB299B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CF42-1C32-49C9-89C6-7ED9237DEF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516F1-2608-4378-8320-79B1ABEC000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2BC04-4B39-4E83-A66C-1062D460A9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496B9-9B95-488D-B851-9FF34AC6A4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910F5-C676-48FB-AE4C-BE8E8CECCE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F3932-4119-4C68-BE14-4309E79E4F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263CE-B977-4D0C-9DA3-0356A6D7487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3C89D-6BEA-429F-B557-1A3BC2293F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548EF-9F5E-4FF8-B428-0640BBF428D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6A6FD-C910-4F29-BFDD-0876DEC62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8E224-D669-4D6A-A79D-BBD412E7BA5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813EC-01A0-4C3C-BE30-E1A91C86632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30 January 2019</a:t>
            </a: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s-ES"/>
              <a:t>CBP@ MPISSR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E5AAB0-A9BB-4DBB-8A01-F32CCAB87DD8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95288" y="4941888"/>
            <a:ext cx="8320116" cy="544512"/>
          </a:xfrm>
          <a:noFill/>
          <a:ln/>
        </p:spPr>
        <p:txBody>
          <a:bodyPr/>
          <a:lstStyle/>
          <a:p>
            <a:r>
              <a:rPr lang="es-UY" b="1" dirty="0" err="1">
                <a:solidFill>
                  <a:srgbClr val="C00000"/>
                </a:solidFill>
              </a:rPr>
              <a:t>Literature</a:t>
            </a:r>
            <a:r>
              <a:rPr lang="es-UY" b="1" dirty="0">
                <a:solidFill>
                  <a:srgbClr val="C00000"/>
                </a:solidFill>
              </a:rPr>
              <a:t> </a:t>
            </a:r>
            <a:r>
              <a:rPr lang="es-UY" b="1" dirty="0" err="1">
                <a:solidFill>
                  <a:srgbClr val="C00000"/>
                </a:solidFill>
              </a:rPr>
              <a:t>Review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395288" y="5589588"/>
            <a:ext cx="8391554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UY" sz="2400" b="1" err="1">
                <a:solidFill>
                  <a:srgbClr val="5F5F5F"/>
                </a:solidFill>
              </a:rPr>
              <a:t>Dr</a:t>
            </a:r>
            <a:r>
              <a:rPr lang="es-UY" sz="2400" b="1">
                <a:solidFill>
                  <a:srgbClr val="5F5F5F"/>
                </a:solidFill>
              </a:rPr>
              <a:t>.Akhilesh </a:t>
            </a:r>
            <a:r>
              <a:rPr lang="es-UY" sz="2400" b="1" dirty="0">
                <a:solidFill>
                  <a:srgbClr val="5F5F5F"/>
                </a:solidFill>
              </a:rPr>
              <a:t>Kumar </a:t>
            </a:r>
            <a:r>
              <a:rPr lang="es-UY" sz="2400" b="1" dirty="0" err="1">
                <a:solidFill>
                  <a:srgbClr val="5F5F5F"/>
                </a:solidFill>
              </a:rPr>
              <a:t>Dwivedi</a:t>
            </a:r>
            <a:endParaRPr lang="es-ES" sz="2400" b="1" dirty="0">
              <a:solidFill>
                <a:srgbClr val="5F5F5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Internet Searching Boolean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000" dirty="0"/>
              <a:t>Phrase searching (“…” double quotes)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Boolean searching (AND, OR, NOT)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Implied Boolean: Term inclusion (+), term exclusion (-)</a:t>
            </a:r>
          </a:p>
          <a:p>
            <a:pPr lvl="1">
              <a:lnSpc>
                <a:spcPct val="90000"/>
              </a:lnSpc>
              <a:buNone/>
            </a:pPr>
            <a:endParaRPr lang="en-US" sz="2400" dirty="0"/>
          </a:p>
          <a:p>
            <a:r>
              <a:rPr lang="en-US" sz="2800" b="1" dirty="0"/>
              <a:t>AND</a:t>
            </a:r>
            <a:r>
              <a:rPr lang="en-US" sz="2800" dirty="0"/>
              <a:t> requires that both terms are present somewhere within the document being sought</a:t>
            </a:r>
            <a:endParaRPr lang="en-US" sz="2800" b="1" dirty="0"/>
          </a:p>
          <a:p>
            <a:r>
              <a:rPr lang="en-US" sz="2800" b="1" dirty="0"/>
              <a:t>OR</a:t>
            </a:r>
            <a:r>
              <a:rPr lang="en-US" sz="2800" dirty="0"/>
              <a:t> requires that at least one of the terms is present. </a:t>
            </a:r>
            <a:endParaRPr lang="en-US" sz="2800" b="1" dirty="0"/>
          </a:p>
          <a:p>
            <a:r>
              <a:rPr lang="en-US" sz="2800" b="1" dirty="0"/>
              <a:t>NOT</a:t>
            </a:r>
            <a:r>
              <a:rPr lang="en-US" sz="2800" dirty="0"/>
              <a:t> excludes any document containing the term.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Limit your search to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6600"/>
                </a:solidFill>
              </a:rPr>
              <a:t>File type</a:t>
            </a:r>
            <a:br>
              <a:rPr lang="en-US" dirty="0"/>
            </a:br>
            <a:r>
              <a:rPr lang="en-US" dirty="0" err="1"/>
              <a:t>filetype:ppt</a:t>
            </a:r>
            <a:r>
              <a:rPr lang="en-US" dirty="0"/>
              <a:t> </a:t>
            </a:r>
            <a:r>
              <a:rPr lang="en-US" dirty="0" err="1"/>
              <a:t>site:edu</a:t>
            </a:r>
            <a:r>
              <a:rPr lang="en-US" dirty="0"/>
              <a:t> “global warming”</a:t>
            </a:r>
            <a:br>
              <a:rPr lang="en-US" b="1" dirty="0">
                <a:solidFill>
                  <a:srgbClr val="00D600"/>
                </a:solidFill>
              </a:rPr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6600"/>
                </a:solidFill>
              </a:rPr>
              <a:t>Definitions</a:t>
            </a:r>
            <a:br>
              <a:rPr lang="en-US" dirty="0"/>
            </a:br>
            <a:r>
              <a:rPr lang="en-US" dirty="0"/>
              <a:t>define: Social Exclusion</a:t>
            </a:r>
            <a:br>
              <a:rPr lang="en-US" dirty="0"/>
            </a:br>
            <a:r>
              <a:rPr lang="en-US" dirty="0"/>
              <a:t>define:“Social Exclusion”</a:t>
            </a:r>
          </a:p>
          <a:p>
            <a:pPr>
              <a:lnSpc>
                <a:spcPct val="90000"/>
              </a:lnSpc>
            </a:pPr>
            <a:endParaRPr lang="en-US" b="1" dirty="0">
              <a:solidFill>
                <a:srgbClr val="00D6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6600"/>
                </a:solidFill>
              </a:rPr>
              <a:t>Information within Particular Domain</a:t>
            </a:r>
          </a:p>
          <a:p>
            <a:pPr>
              <a:lnSpc>
                <a:spcPct val="90000"/>
              </a:lnSpc>
              <a:buNone/>
            </a:pPr>
            <a:r>
              <a:rPr lang="en-US" b="1" dirty="0">
                <a:solidFill>
                  <a:srgbClr val="00D600"/>
                </a:solidFill>
              </a:rPr>
              <a:t>    </a:t>
            </a:r>
            <a:r>
              <a:rPr lang="en-US" dirty="0" err="1"/>
              <a:t>site:http</a:t>
            </a:r>
            <a:r>
              <a:rPr lang="en-US" dirty="0"/>
              <a:t>://</a:t>
            </a:r>
            <a:r>
              <a:rPr lang="en-US" dirty="0" err="1"/>
              <a:t>niti.gov.in</a:t>
            </a:r>
            <a:r>
              <a:rPr lang="en-US" dirty="0"/>
              <a:t>/ “Poverty”</a:t>
            </a:r>
            <a:br>
              <a:rPr lang="en-US" dirty="0"/>
            </a:br>
            <a:r>
              <a:rPr lang="en-US" dirty="0" err="1"/>
              <a:t>site:edu</a:t>
            </a:r>
            <a:r>
              <a:rPr lang="en-US" dirty="0"/>
              <a:t> “global warming”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>
          <a:xfrm>
            <a:off x="357159" y="285728"/>
            <a:ext cx="8786842" cy="85727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GB" sz="2000" i="1" dirty="0">
                <a:solidFill>
                  <a:srgbClr val="FF0000"/>
                </a:solidFill>
                <a:effectLst/>
                <a:latin typeface="Book Antiqua" pitchFamily="18" charset="0"/>
              </a:rPr>
              <a:t>Agricultural Labour and </a:t>
            </a:r>
            <a:r>
              <a:rPr lang="en-GB" sz="2000" i="1" dirty="0" err="1">
                <a:solidFill>
                  <a:srgbClr val="FF0000"/>
                </a:solidFill>
                <a:effectLst/>
                <a:latin typeface="Book Antiqua" pitchFamily="18" charset="0"/>
              </a:rPr>
              <a:t>Unfreedom</a:t>
            </a:r>
            <a:r>
              <a:rPr lang="en-GB" sz="2000" i="1" dirty="0">
                <a:solidFill>
                  <a:srgbClr val="FF0000"/>
                </a:solidFill>
                <a:effectLst/>
                <a:latin typeface="Book Antiqua" pitchFamily="18" charset="0"/>
              </a:rPr>
              <a:t>: </a:t>
            </a:r>
            <a:r>
              <a:rPr lang="en-GB" sz="2000" i="1" dirty="0" err="1">
                <a:solidFill>
                  <a:srgbClr val="FF0000"/>
                </a:solidFill>
                <a:effectLst/>
                <a:latin typeface="Book Antiqua" pitchFamily="18" charset="0"/>
              </a:rPr>
              <a:t>Siri</a:t>
            </a:r>
            <a:r>
              <a:rPr lang="en-GB" sz="2000" i="1" dirty="0">
                <a:solidFill>
                  <a:srgbClr val="FF0000"/>
                </a:solidFill>
                <a:effectLst/>
                <a:latin typeface="Book Antiqua" pitchFamily="18" charset="0"/>
              </a:rPr>
              <a:t> Workers in a Village in Western Haryana</a:t>
            </a:r>
            <a:br>
              <a:rPr lang="en-GB" sz="2000" dirty="0">
                <a:solidFill>
                  <a:srgbClr val="FF0000"/>
                </a:solidFill>
                <a:effectLst/>
                <a:latin typeface="Book Antiqua" pitchFamily="18" charset="0"/>
              </a:rPr>
            </a:br>
            <a:r>
              <a:rPr lang="en-GB" sz="2000" dirty="0" err="1">
                <a:solidFill>
                  <a:srgbClr val="FF0000"/>
                </a:solidFill>
                <a:effectLst/>
                <a:latin typeface="Book Antiqua" pitchFamily="18" charset="0"/>
              </a:rPr>
              <a:t>Vikas</a:t>
            </a:r>
            <a:r>
              <a:rPr lang="en-GB" sz="2000" dirty="0">
                <a:solidFill>
                  <a:srgbClr val="FF0000"/>
                </a:solidFill>
                <a:effectLst/>
                <a:latin typeface="Book Antiqua" pitchFamily="18" charset="0"/>
              </a:rPr>
              <a:t> </a:t>
            </a:r>
            <a:r>
              <a:rPr lang="en-GB" sz="2000" dirty="0" err="1">
                <a:solidFill>
                  <a:srgbClr val="FF0000"/>
                </a:solidFill>
                <a:effectLst/>
                <a:latin typeface="Book Antiqua" pitchFamily="18" charset="0"/>
              </a:rPr>
              <a:t>Rawal</a:t>
            </a:r>
            <a:r>
              <a:rPr lang="en-GB" sz="2000" b="0" i="1" dirty="0" err="1">
                <a:solidFill>
                  <a:srgbClr val="FF0000"/>
                </a:solidFill>
                <a:effectLst/>
                <a:latin typeface="Book Antiqua" pitchFamily="18" charset="0"/>
              </a:rPr>
              <a:t>.Journal</a:t>
            </a:r>
            <a:r>
              <a:rPr lang="en-GB" sz="2000" b="0" i="1" dirty="0">
                <a:solidFill>
                  <a:srgbClr val="FF0000"/>
                </a:solidFill>
                <a:effectLst/>
                <a:latin typeface="Book Antiqua" pitchFamily="18" charset="0"/>
              </a:rPr>
              <a:t> of Social Change:,Vol-6,No-4.October 2006.</a:t>
            </a:r>
            <a:endParaRPr lang="en-US" sz="2000" i="1" dirty="0">
              <a:solidFill>
                <a:srgbClr val="FF0000"/>
              </a:solidFill>
              <a:effectLst/>
              <a:latin typeface="Book Antiqua" pitchFamily="18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1600" dirty="0" err="1">
                <a:latin typeface="Book Antiqua" pitchFamily="18" charset="0"/>
              </a:rPr>
              <a:t>Bhalla</a:t>
            </a:r>
            <a:r>
              <a:rPr lang="en-GB" sz="1600" dirty="0">
                <a:latin typeface="Book Antiqua" pitchFamily="18" charset="0"/>
              </a:rPr>
              <a:t> Sheila (1989), “Technological Change and Women Workers: Evidence from the Expansionary Phase in Haryana Agriculture”, </a:t>
            </a:r>
            <a:r>
              <a:rPr lang="en-GB" sz="1600" i="1" dirty="0">
                <a:latin typeface="Book Antiqua" pitchFamily="18" charset="0"/>
              </a:rPr>
              <a:t>Economic and Political Weekly</a:t>
            </a:r>
            <a:r>
              <a:rPr lang="en-GB" sz="1600" dirty="0">
                <a:latin typeface="Book Antiqua" pitchFamily="18" charset="0"/>
              </a:rPr>
              <a:t>, 24(43).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>
                <a:latin typeface="Book Antiqua" pitchFamily="18" charset="0"/>
              </a:rPr>
              <a:t>Bhalla</a:t>
            </a:r>
            <a:r>
              <a:rPr lang="en-GB" sz="1600" dirty="0">
                <a:latin typeface="Book Antiqua" pitchFamily="18" charset="0"/>
              </a:rPr>
              <a:t>, Sheila (1995), “Development, Poverty and Policy: The Haryana Experience”, </a:t>
            </a:r>
            <a:r>
              <a:rPr lang="en-GB" sz="1600" i="1" dirty="0">
                <a:latin typeface="Book Antiqua" pitchFamily="18" charset="0"/>
              </a:rPr>
              <a:t>Economic and Political Weekly</a:t>
            </a:r>
            <a:r>
              <a:rPr lang="en-GB" sz="1600" dirty="0">
                <a:latin typeface="Book Antiqua" pitchFamily="18" charset="0"/>
              </a:rPr>
              <a:t>, 30 (41 and 42), Oct 14-21.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>
                <a:latin typeface="Book Antiqua" pitchFamily="18" charset="0"/>
              </a:rPr>
              <a:t>Bhalla</a:t>
            </a:r>
            <a:r>
              <a:rPr lang="en-GB" sz="1600" dirty="0">
                <a:latin typeface="Book Antiqua" pitchFamily="18" charset="0"/>
              </a:rPr>
              <a:t>, Sheila (1999), “Liberalisation, Rural Labour Markets and the Mobilisation of Farm Workers: The Haryana Story in an All-India Context”, </a:t>
            </a:r>
            <a:r>
              <a:rPr lang="en-GB" sz="1600" i="1" dirty="0">
                <a:latin typeface="Book Antiqua" pitchFamily="18" charset="0"/>
              </a:rPr>
              <a:t>Journal of Peasant Studies</a:t>
            </a:r>
            <a:r>
              <a:rPr lang="en-GB" sz="1600" dirty="0">
                <a:latin typeface="Book Antiqua" pitchFamily="18" charset="0"/>
              </a:rPr>
              <a:t>, 26 (2&amp;3).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>
                <a:latin typeface="Book Antiqua" pitchFamily="18" charset="0"/>
              </a:rPr>
              <a:t>Bhattacharya, </a:t>
            </a:r>
            <a:r>
              <a:rPr lang="en-GB" sz="1600" dirty="0" err="1">
                <a:latin typeface="Book Antiqua" pitchFamily="18" charset="0"/>
              </a:rPr>
              <a:t>Neeladri</a:t>
            </a:r>
            <a:r>
              <a:rPr lang="en-GB" sz="1600" dirty="0">
                <a:latin typeface="Book Antiqua" pitchFamily="18" charset="0"/>
              </a:rPr>
              <a:t> (1985), “Agricultural Labour and Production: Central and South-east Punjab, 1870-1940”, in Raj, K. N. </a:t>
            </a:r>
            <a:r>
              <a:rPr lang="en-GB" sz="1600" i="1" dirty="0">
                <a:latin typeface="Book Antiqua" pitchFamily="18" charset="0"/>
              </a:rPr>
              <a:t>et.al. </a:t>
            </a:r>
            <a:r>
              <a:rPr lang="en-GB" sz="1600" dirty="0">
                <a:latin typeface="Book Antiqua" pitchFamily="18" charset="0"/>
              </a:rPr>
              <a:t>(</a:t>
            </a:r>
            <a:r>
              <a:rPr lang="en-GB" sz="1600" dirty="0" err="1">
                <a:latin typeface="Book Antiqua" pitchFamily="18" charset="0"/>
              </a:rPr>
              <a:t>eds</a:t>
            </a:r>
            <a:r>
              <a:rPr lang="en-GB" sz="1600" dirty="0">
                <a:latin typeface="Book Antiqua" pitchFamily="18" charset="0"/>
              </a:rPr>
              <a:t>), </a:t>
            </a:r>
            <a:r>
              <a:rPr lang="en-GB" sz="1600" i="1" dirty="0">
                <a:latin typeface="Book Antiqua" pitchFamily="18" charset="0"/>
              </a:rPr>
              <a:t>Essays on the Commercialisation of Indian Agriculture</a:t>
            </a:r>
            <a:r>
              <a:rPr lang="en-GB" sz="1600" dirty="0">
                <a:latin typeface="Book Antiqua" pitchFamily="18" charset="0"/>
              </a:rPr>
              <a:t>, Oxford University Press, New Delhi.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Brass, Tom, (1990), “Class Struggle and the </a:t>
            </a: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Deproletarianisation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 of Agricultural Labour in Haryana (India)”, </a:t>
            </a:r>
            <a:r>
              <a:rPr lang="en-GB" sz="1600" i="1" dirty="0">
                <a:solidFill>
                  <a:srgbClr val="FF0000"/>
                </a:solidFill>
                <a:latin typeface="Book Antiqua" pitchFamily="18" charset="0"/>
              </a:rPr>
              <a:t>Journal of Peasant Studies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, 18 (1).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>
                <a:latin typeface="Book Antiqua" pitchFamily="18" charset="0"/>
              </a:rPr>
              <a:t>Brass, Tom (1995), “</a:t>
            </a:r>
            <a:r>
              <a:rPr lang="en-GB" sz="1600" dirty="0" err="1">
                <a:latin typeface="Book Antiqua" pitchFamily="18" charset="0"/>
              </a:rPr>
              <a:t>Unfree</a:t>
            </a:r>
            <a:r>
              <a:rPr lang="en-GB" sz="1600" dirty="0">
                <a:latin typeface="Book Antiqua" pitchFamily="18" charset="0"/>
              </a:rPr>
              <a:t> Labour and Agrarian Change – A Different View”, </a:t>
            </a:r>
            <a:r>
              <a:rPr lang="en-GB" sz="1600" i="1" dirty="0">
                <a:latin typeface="Book Antiqua" pitchFamily="18" charset="0"/>
              </a:rPr>
              <a:t>Economic and Political Weekly</a:t>
            </a:r>
            <a:r>
              <a:rPr lang="en-GB" sz="1600" dirty="0">
                <a:latin typeface="Book Antiqua" pitchFamily="18" charset="0"/>
              </a:rPr>
              <a:t>, Apr 1.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>
                <a:latin typeface="Book Antiqua" pitchFamily="18" charset="0"/>
              </a:rPr>
              <a:t>Indian School of Women’s Studies and Development (ISWSD) (2004), </a:t>
            </a:r>
            <a:r>
              <a:rPr lang="en-GB" sz="1600" i="1" dirty="0">
                <a:latin typeface="Book Antiqua" pitchFamily="18" charset="0"/>
              </a:rPr>
              <a:t>A Study of Agricultural and Non-agricultural Women Labour in Haryana</a:t>
            </a:r>
            <a:r>
              <a:rPr lang="en-GB" sz="1600" dirty="0">
                <a:latin typeface="Book Antiqua" pitchFamily="18" charset="0"/>
              </a:rPr>
              <a:t>, project report submitted to the Ministry of Labour, New Delhi.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>
                <a:solidFill>
                  <a:srgbClr val="FF3300"/>
                </a:solidFill>
                <a:latin typeface="Book Antiqua" pitchFamily="18" charset="0"/>
              </a:rPr>
              <a:t>Jodhka</a:t>
            </a:r>
            <a:r>
              <a:rPr lang="en-GB" sz="1600" dirty="0">
                <a:solidFill>
                  <a:srgbClr val="FF3300"/>
                </a:solidFill>
                <a:latin typeface="Book Antiqua" pitchFamily="18" charset="0"/>
              </a:rPr>
              <a:t>, </a:t>
            </a:r>
            <a:r>
              <a:rPr lang="en-GB" sz="1600" dirty="0" err="1">
                <a:solidFill>
                  <a:srgbClr val="FF3300"/>
                </a:solidFill>
                <a:latin typeface="Book Antiqua" pitchFamily="18" charset="0"/>
              </a:rPr>
              <a:t>Surinder</a:t>
            </a:r>
            <a:r>
              <a:rPr lang="en-GB" sz="1600" dirty="0">
                <a:solidFill>
                  <a:srgbClr val="FF3300"/>
                </a:solidFill>
                <a:latin typeface="Book Antiqua" pitchFamily="18" charset="0"/>
              </a:rPr>
              <a:t> S. (1994), “Agrarian Changes and Attached Labour: Emerging Patterns in Haryana Agriculture”, </a:t>
            </a:r>
            <a:r>
              <a:rPr lang="en-GB" sz="1600" i="1" dirty="0">
                <a:solidFill>
                  <a:srgbClr val="FF3300"/>
                </a:solidFill>
                <a:latin typeface="Book Antiqua" pitchFamily="18" charset="0"/>
              </a:rPr>
              <a:t>Economic and Political Weekly</a:t>
            </a:r>
            <a:r>
              <a:rPr lang="en-GB" sz="1600" dirty="0">
                <a:solidFill>
                  <a:srgbClr val="FF3300"/>
                </a:solidFill>
                <a:latin typeface="Book Antiqua" pitchFamily="18" charset="0"/>
              </a:rPr>
              <a:t>, Sep 24.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Jodhka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Surinder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 S. (1995a), “Agrarian Changes, </a:t>
            </a: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Unfreedom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 and Attached Labour”, </a:t>
            </a:r>
            <a:r>
              <a:rPr lang="en-GB" sz="1600" i="1" dirty="0">
                <a:solidFill>
                  <a:srgbClr val="FF0000"/>
                </a:solidFill>
                <a:latin typeface="Book Antiqua" pitchFamily="18" charset="0"/>
              </a:rPr>
              <a:t>Economic and Political Weekly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, Aug 5-12.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Jodhka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Surinder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 S. (1995b), </a:t>
            </a:r>
            <a:r>
              <a:rPr lang="en-GB" sz="1600" i="1" dirty="0">
                <a:solidFill>
                  <a:srgbClr val="FF0000"/>
                </a:solidFill>
                <a:latin typeface="Book Antiqua" pitchFamily="18" charset="0"/>
              </a:rPr>
              <a:t>Debt, Dependence and Agrarian Change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GB" sz="1600" dirty="0" err="1">
                <a:solidFill>
                  <a:srgbClr val="FF0000"/>
                </a:solidFill>
                <a:latin typeface="Book Antiqua" pitchFamily="18" charset="0"/>
              </a:rPr>
              <a:t>Rawat</a:t>
            </a:r>
            <a:r>
              <a:rPr lang="en-GB" sz="1600" dirty="0">
                <a:solidFill>
                  <a:srgbClr val="FF0000"/>
                </a:solidFill>
                <a:latin typeface="Book Antiqua" pitchFamily="18" charset="0"/>
              </a:rPr>
              <a:t> Publications, Jaipur and New Delhi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sz="1600" dirty="0">
              <a:latin typeface="Book Antiqu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A note book (</a:t>
            </a:r>
            <a:r>
              <a:rPr lang="en-US" sz="4000" dirty="0">
                <a:solidFill>
                  <a:srgbClr val="7030A0"/>
                </a:solidFill>
              </a:rPr>
              <a:t>Log Book</a:t>
            </a:r>
            <a:r>
              <a:rPr lang="en-US" dirty="0">
                <a:solidFill>
                  <a:srgbClr val="FF0000"/>
                </a:solidFill>
              </a:rPr>
              <a:t>) for review…first draft</a:t>
            </a:r>
          </a:p>
        </p:txBody>
      </p:sp>
      <p:graphicFrame>
        <p:nvGraphicFramePr>
          <p:cNvPr id="22578" name="Group 50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71582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Key References . book /article/report .1,2,3,4…………..N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Sans Unicode" pitchFamily="34" charset="0"/>
                        </a:rPr>
                        <a:t>The purpose of literature review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Sans Unicode" pitchFamily="34" charset="0"/>
                        </a:rPr>
                        <a:t>Relevant points in relation to your study to be written down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Background of the study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Theories and concepts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Objectives of the study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Methodology/approach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Area of study, Sample, Unit of Observation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Research Findings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Any other important  in put for your study</a:t>
                      </a: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91438" marR="9143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Review : Precise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n-US" sz="2800" dirty="0"/>
              <a:t>Mention the problem addressed in the study</a:t>
            </a:r>
          </a:p>
          <a:p>
            <a:r>
              <a:rPr lang="en-US" sz="2800" dirty="0"/>
              <a:t>State the purpose or objectives of the study</a:t>
            </a:r>
          </a:p>
          <a:p>
            <a:r>
              <a:rPr lang="en-US" sz="2800" dirty="0"/>
              <a:t>Brief information about the research methodology adopted (universe, sample, approach, tools)</a:t>
            </a:r>
          </a:p>
          <a:p>
            <a:r>
              <a:rPr lang="en-US" sz="2800" dirty="0"/>
              <a:t>Review of results and findings</a:t>
            </a:r>
          </a:p>
          <a:p>
            <a:r>
              <a:rPr lang="en-US" sz="2800" dirty="0"/>
              <a:t>Identification of methodological flaw in the study (if any)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solidFill>
                  <a:srgbClr val="FF0000"/>
                </a:solidFill>
              </a:rPr>
              <a:t>Process of Reviewing Literature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(Searching, Reading, Writing)</a:t>
            </a:r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Book Antiqua" pitchFamily="18" charset="0"/>
              </a:rPr>
              <a:t>Locating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previous study/literature </a:t>
            </a:r>
            <a:r>
              <a:rPr lang="en-US" sz="2000" dirty="0">
                <a:latin typeface="Book Antiqua" pitchFamily="18" charset="0"/>
              </a:rPr>
              <a:t>on the issue</a:t>
            </a:r>
          </a:p>
          <a:p>
            <a:r>
              <a:rPr lang="en-US" sz="2000" dirty="0">
                <a:latin typeface="Book Antiqua" pitchFamily="18" charset="0"/>
              </a:rPr>
              <a:t>Developing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Categories</a:t>
            </a:r>
            <a:r>
              <a:rPr lang="en-US" sz="2000" dirty="0">
                <a:latin typeface="Book Antiqua" pitchFamily="18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theme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>
                <a:latin typeface="Book Antiqua" pitchFamily="18" charset="0"/>
              </a:rPr>
              <a:t>for reading. </a:t>
            </a:r>
          </a:p>
          <a:p>
            <a:r>
              <a:rPr lang="en-US" sz="2000">
                <a:latin typeface="Book Antiqua" pitchFamily="18" charset="0"/>
              </a:rPr>
              <a:t>Developing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Categories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 themes </a:t>
            </a:r>
            <a:r>
              <a:rPr lang="en-US" sz="2000" dirty="0">
                <a:latin typeface="Book Antiqua" pitchFamily="18" charset="0"/>
              </a:rPr>
              <a:t>for </a:t>
            </a:r>
            <a:r>
              <a:rPr lang="en-US" sz="2000">
                <a:latin typeface="Book Antiqua" pitchFamily="18" charset="0"/>
              </a:rPr>
              <a:t>writing.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Specifying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heading and sub headings </a:t>
            </a:r>
            <a:r>
              <a:rPr lang="en-US" sz="2000" dirty="0">
                <a:latin typeface="Book Antiqua" pitchFamily="18" charset="0"/>
              </a:rPr>
              <a:t>for review.</a:t>
            </a:r>
          </a:p>
          <a:p>
            <a:r>
              <a:rPr lang="en-US" sz="2000" dirty="0">
                <a:latin typeface="Book Antiqua" pitchFamily="18" charset="0"/>
              </a:rPr>
              <a:t>Writing the review according to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heading/sub headings or themes</a:t>
            </a:r>
          </a:p>
          <a:p>
            <a:r>
              <a:rPr lang="en-US" sz="2000" dirty="0">
                <a:latin typeface="Book Antiqua" pitchFamily="18" charset="0"/>
              </a:rPr>
              <a:t>Revisiting the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drafts</a:t>
            </a:r>
          </a:p>
          <a:p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Finalization of Literature Review</a:t>
            </a:r>
          </a:p>
          <a:p>
            <a:pPr>
              <a:buNone/>
            </a:pPr>
            <a:endParaRPr lang="en-US" sz="20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Developing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research gap </a:t>
            </a:r>
            <a:r>
              <a:rPr lang="en-US" sz="2000" dirty="0">
                <a:latin typeface="Book Antiqua" pitchFamily="18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own argument</a:t>
            </a:r>
          </a:p>
          <a:p>
            <a:r>
              <a:rPr lang="en-US" sz="2000" dirty="0">
                <a:latin typeface="Book Antiqua" pitchFamily="18" charset="0"/>
              </a:rPr>
              <a:t>Justifying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research problem/objectives</a:t>
            </a:r>
          </a:p>
          <a:p>
            <a:r>
              <a:rPr lang="en-US" sz="2000" dirty="0">
                <a:latin typeface="Book Antiqua" pitchFamily="18" charset="0"/>
              </a:rPr>
              <a:t>Formulating </a:t>
            </a:r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research questions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dirty="0">
                <a:solidFill>
                  <a:srgbClr val="FF0000"/>
                </a:solidFill>
              </a:rPr>
            </a:b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Marriage Partner Selection Process in Madhya Pradesh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(Categories for Reading)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Agencies</a:t>
            </a:r>
          </a:p>
          <a:p>
            <a:r>
              <a:rPr lang="en-US" sz="2800" dirty="0"/>
              <a:t>Kin Network/ Relatives</a:t>
            </a:r>
          </a:p>
          <a:p>
            <a:r>
              <a:rPr lang="en-US" sz="2800" dirty="0"/>
              <a:t>Marriage Bureaus (individual/institutional)</a:t>
            </a:r>
          </a:p>
          <a:p>
            <a:r>
              <a:rPr lang="en-US" sz="2800" dirty="0"/>
              <a:t>News Paper Advertisements</a:t>
            </a:r>
          </a:p>
          <a:p>
            <a:r>
              <a:rPr lang="en-US" sz="2800" dirty="0"/>
              <a:t>Matrimonial Portals</a:t>
            </a:r>
          </a:p>
          <a:p>
            <a:r>
              <a:rPr lang="en-US" sz="2800" dirty="0"/>
              <a:t>Caste </a:t>
            </a:r>
            <a:r>
              <a:rPr lang="en-US" sz="2800" i="1" dirty="0" err="1"/>
              <a:t>Pustika</a:t>
            </a:r>
            <a:r>
              <a:rPr lang="en-US" sz="2800" dirty="0"/>
              <a:t>/ </a:t>
            </a:r>
            <a:r>
              <a:rPr lang="en-US" sz="2800" dirty="0" err="1"/>
              <a:t>Prospectve</a:t>
            </a:r>
            <a:r>
              <a:rPr lang="en-US" sz="2800" dirty="0"/>
              <a:t> Bride/Groom Register</a:t>
            </a:r>
          </a:p>
          <a:p>
            <a:r>
              <a:rPr lang="en-US" sz="2800" i="1" dirty="0" err="1">
                <a:solidFill>
                  <a:srgbClr val="00B050"/>
                </a:solidFill>
              </a:rPr>
              <a:t>Parichaya</a:t>
            </a:r>
            <a:r>
              <a:rPr lang="en-US" sz="2800" i="1" dirty="0">
                <a:solidFill>
                  <a:srgbClr val="00B050"/>
                </a:solidFill>
              </a:rPr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Sammelan</a:t>
            </a:r>
            <a:r>
              <a:rPr lang="en-US" sz="2800" i="1" dirty="0">
                <a:solidFill>
                  <a:srgbClr val="00B050"/>
                </a:solidFill>
              </a:rPr>
              <a:t> </a:t>
            </a:r>
            <a:r>
              <a:rPr lang="en-US" sz="2800" dirty="0">
                <a:solidFill>
                  <a:srgbClr val="00B050"/>
                </a:solidFill>
              </a:rPr>
              <a:t>/ Caste </a:t>
            </a:r>
            <a:r>
              <a:rPr lang="en-US" sz="2800" i="1" dirty="0" err="1">
                <a:solidFill>
                  <a:srgbClr val="00B050"/>
                </a:solidFill>
              </a:rPr>
              <a:t>Melas</a:t>
            </a:r>
            <a:endParaRPr lang="en-US" sz="2800" i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 fontScale="90000"/>
          </a:bodyPr>
          <a:lstStyle/>
          <a:p>
            <a:br>
              <a:rPr lang="en-US" sz="3100" dirty="0">
                <a:solidFill>
                  <a:srgbClr val="FF0000"/>
                </a:solidFill>
              </a:rPr>
            </a:br>
            <a:r>
              <a:rPr lang="en-US" sz="3100" dirty="0">
                <a:solidFill>
                  <a:srgbClr val="FF0000"/>
                </a:solidFill>
              </a:rPr>
              <a:t>A Study of </a:t>
            </a:r>
            <a:r>
              <a:rPr lang="en-US" sz="3100" dirty="0" err="1">
                <a:solidFill>
                  <a:srgbClr val="FF0000"/>
                </a:solidFill>
              </a:rPr>
              <a:t>Parichaya</a:t>
            </a:r>
            <a:r>
              <a:rPr lang="en-US" sz="3100" dirty="0">
                <a:solidFill>
                  <a:srgbClr val="FF0000"/>
                </a:solidFill>
              </a:rPr>
              <a:t> </a:t>
            </a:r>
            <a:r>
              <a:rPr lang="en-US" sz="3100" dirty="0" err="1">
                <a:solidFill>
                  <a:srgbClr val="FF0000"/>
                </a:solidFill>
              </a:rPr>
              <a:t>Sammelan</a:t>
            </a:r>
            <a:r>
              <a:rPr lang="en-US" sz="3100" dirty="0">
                <a:solidFill>
                  <a:srgbClr val="FF0000"/>
                </a:solidFill>
              </a:rPr>
              <a:t> in Madhya Pradesh</a:t>
            </a:r>
            <a:br>
              <a:rPr lang="en-US" sz="3100" dirty="0">
                <a:solidFill>
                  <a:srgbClr val="FF0000"/>
                </a:solidFill>
              </a:rPr>
            </a:br>
            <a:r>
              <a:rPr lang="en-US" sz="3100" dirty="0">
                <a:solidFill>
                  <a:srgbClr val="FF0000"/>
                </a:solidFill>
              </a:rPr>
              <a:t>(Categories for Writing)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i="1" dirty="0" err="1">
                <a:solidFill>
                  <a:srgbClr val="C00000"/>
                </a:solidFill>
              </a:rPr>
              <a:t>Parichaya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Sammelan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(Sub Agencies-Sub Categories)</a:t>
            </a:r>
          </a:p>
          <a:p>
            <a:pPr>
              <a:buNone/>
            </a:pPr>
            <a:r>
              <a:rPr lang="en-US" dirty="0"/>
              <a:t>1- Major Caste/ Varna</a:t>
            </a:r>
          </a:p>
          <a:p>
            <a:pPr>
              <a:buNone/>
            </a:pPr>
            <a:r>
              <a:rPr lang="en-US" dirty="0"/>
              <a:t>2- Sub Caste </a:t>
            </a:r>
          </a:p>
          <a:p>
            <a:pPr>
              <a:buNone/>
            </a:pPr>
            <a:r>
              <a:rPr lang="en-US" dirty="0"/>
              <a:t>3- Region/ Language</a:t>
            </a:r>
          </a:p>
          <a:p>
            <a:pPr>
              <a:buNone/>
            </a:pPr>
            <a:r>
              <a:rPr lang="en-US" dirty="0"/>
              <a:t>4- Age, Disability etc.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/>
          <a:lstStyle/>
          <a:p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A Study of Beggars in Madhya Pradesh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(Categories for Reading)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Child Beggar</a:t>
            </a:r>
          </a:p>
          <a:p>
            <a:r>
              <a:rPr lang="en-US" sz="2800" dirty="0">
                <a:solidFill>
                  <a:srgbClr val="00B050"/>
                </a:solidFill>
              </a:rPr>
              <a:t>Religious Beggar</a:t>
            </a:r>
          </a:p>
          <a:p>
            <a:r>
              <a:rPr lang="en-US" sz="2800" dirty="0"/>
              <a:t>Women Beggar</a:t>
            </a:r>
          </a:p>
          <a:p>
            <a:r>
              <a:rPr lang="en-US" sz="2800" dirty="0"/>
              <a:t>Able Bodied Beggar</a:t>
            </a:r>
          </a:p>
          <a:p>
            <a:r>
              <a:rPr lang="en-US" sz="2800" dirty="0"/>
              <a:t>Elderly  Beggar</a:t>
            </a:r>
          </a:p>
          <a:p>
            <a:r>
              <a:rPr lang="en-US" sz="2800" dirty="0"/>
              <a:t>Physically Challenged  Beggar</a:t>
            </a:r>
          </a:p>
          <a:p>
            <a:r>
              <a:rPr lang="en-US" sz="2800" dirty="0"/>
              <a:t>Diseased Beggar</a:t>
            </a:r>
          </a:p>
          <a:p>
            <a:r>
              <a:rPr lang="en-US" sz="2800" dirty="0"/>
              <a:t>Mentally ill  Beggar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A Study of Religious Beggar’s in Madhya Pradesh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(Categories for Writing)</a:t>
            </a:r>
            <a:br>
              <a:rPr lang="en-US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Religious Beggars</a:t>
            </a:r>
          </a:p>
          <a:p>
            <a:r>
              <a:rPr lang="en-US" sz="2800" dirty="0"/>
              <a:t>Beggars begging near temples/mosque/church.</a:t>
            </a:r>
          </a:p>
          <a:p>
            <a:r>
              <a:rPr lang="en-US" sz="2800" dirty="0"/>
              <a:t>Beggars begging door to door in the date of festivals.</a:t>
            </a:r>
          </a:p>
          <a:p>
            <a:r>
              <a:rPr lang="en-US" sz="2800" dirty="0"/>
              <a:t>Beggars begging in the dress of religious mendicants.</a:t>
            </a:r>
          </a:p>
          <a:p>
            <a:r>
              <a:rPr lang="en-US" sz="2800" dirty="0"/>
              <a:t>Beggars begging with symbols/ idols of God/Goddesses.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Research</a:t>
            </a:r>
            <a:r>
              <a:rPr lang="en-US" sz="3600" dirty="0"/>
              <a:t>  is </a:t>
            </a:r>
          </a:p>
          <a:p>
            <a:pPr algn="ctr">
              <a:buNone/>
            </a:pPr>
            <a:r>
              <a:rPr lang="en-US" sz="3600" dirty="0"/>
              <a:t>Systematic Original Contribution</a:t>
            </a:r>
          </a:p>
          <a:p>
            <a:pPr algn="ctr">
              <a:buNone/>
            </a:pPr>
            <a:r>
              <a:rPr lang="en-US" sz="3600" dirty="0"/>
              <a:t> to </a:t>
            </a:r>
            <a:r>
              <a:rPr lang="en-US" sz="3600" dirty="0">
                <a:solidFill>
                  <a:srgbClr val="00B0F0"/>
                </a:solidFill>
              </a:rPr>
              <a:t>Existing Knowledge.</a:t>
            </a:r>
          </a:p>
          <a:p>
            <a:pPr algn="ctr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30 January 2019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Reading  Strategies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SQ3R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FF0000"/>
                </a:solidFill>
              </a:rPr>
              <a:t>urvey</a:t>
            </a:r>
            <a:r>
              <a:rPr lang="en-US" dirty="0"/>
              <a:t> the text to ascertain the gist of general idea.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3300"/>
                </a:solidFill>
              </a:rPr>
              <a:t>Q</a:t>
            </a:r>
            <a:r>
              <a:rPr lang="en-US" dirty="0">
                <a:solidFill>
                  <a:srgbClr val="FF3300"/>
                </a:solidFill>
              </a:rPr>
              <a:t>uestion</a:t>
            </a:r>
            <a:r>
              <a:rPr lang="en-US" dirty="0"/>
              <a:t>-While surveying the text, think about questions that you would like the text to answer if you decide it is relevant than read it  in a more detailed manner.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3300"/>
                </a:solidFill>
              </a:rPr>
              <a:t>R</a:t>
            </a:r>
            <a:r>
              <a:rPr lang="en-US" dirty="0">
                <a:solidFill>
                  <a:srgbClr val="FF3300"/>
                </a:solidFill>
              </a:rPr>
              <a:t>ead </a:t>
            </a:r>
            <a:r>
              <a:rPr lang="en-US" dirty="0"/>
              <a:t>the text carefully if you think it is pertinent for your research.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3300"/>
                </a:solidFill>
              </a:rPr>
              <a:t>R</a:t>
            </a:r>
            <a:r>
              <a:rPr lang="en-US" dirty="0">
                <a:solidFill>
                  <a:srgbClr val="FF3300"/>
                </a:solidFill>
              </a:rPr>
              <a:t>ecall</a:t>
            </a:r>
            <a:r>
              <a:rPr lang="en-US" dirty="0"/>
              <a:t> the main points after you have read the text.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3300"/>
                </a:solidFill>
              </a:rPr>
              <a:t>R</a:t>
            </a:r>
            <a:r>
              <a:rPr lang="en-US" dirty="0">
                <a:solidFill>
                  <a:srgbClr val="FF3300"/>
                </a:solidFill>
              </a:rPr>
              <a:t>eview</a:t>
            </a:r>
            <a:r>
              <a:rPr lang="en-US" dirty="0"/>
              <a:t> the text to confirm that you have recalled all the main points that are significant to you and your research.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Note Taking Strategies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3100" dirty="0">
                <a:solidFill>
                  <a:srgbClr val="FF0000"/>
                </a:solidFill>
              </a:rPr>
              <a:t>Reading and highlighting…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rgbClr val="C00000"/>
                </a:solidFill>
                <a:latin typeface="+mj-lt"/>
              </a:rPr>
              <a:t>Annotating</a:t>
            </a:r>
            <a:r>
              <a:rPr lang="en-US" sz="2800" dirty="0">
                <a:latin typeface="+mj-lt"/>
              </a:rPr>
              <a:t> the hard copy of the text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(by highlighting </a:t>
            </a:r>
            <a:r>
              <a:rPr lang="en-US" sz="2800" dirty="0">
                <a:solidFill>
                  <a:srgbClr val="00B050"/>
                </a:solidFill>
                <a:latin typeface="+mj-lt"/>
              </a:rPr>
              <a:t>using highlighter 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of different </a:t>
            </a:r>
            <a:r>
              <a:rPr lang="en-US" sz="2800" dirty="0" err="1">
                <a:solidFill>
                  <a:srgbClr val="00B0F0"/>
                </a:solidFill>
                <a:latin typeface="+mj-lt"/>
              </a:rPr>
              <a:t>colours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) </a:t>
            </a:r>
            <a:r>
              <a:rPr lang="en-US" sz="2800" dirty="0" err="1">
                <a:solidFill>
                  <a:srgbClr val="00B0F0"/>
                </a:solidFill>
                <a:latin typeface="+mj-lt"/>
              </a:rPr>
              <a:t>i.e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StudyArea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US" sz="2800" dirty="0">
                <a:solidFill>
                  <a:srgbClr val="7030A0"/>
                </a:solidFill>
                <a:latin typeface="+mj-lt"/>
              </a:rPr>
              <a:t> Objectives,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Methods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, Theoretical Frame, </a:t>
            </a:r>
            <a:r>
              <a:rPr lang="en-US" sz="2800" dirty="0">
                <a:solidFill>
                  <a:srgbClr val="92D050"/>
                </a:solidFill>
                <a:latin typeface="+mj-lt"/>
              </a:rPr>
              <a:t>Concepts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, </a:t>
            </a:r>
            <a:r>
              <a:rPr lang="en-US" sz="2800" dirty="0">
                <a:solidFill>
                  <a:srgbClr val="FF00FF"/>
                </a:solidFill>
                <a:latin typeface="+mj-lt"/>
              </a:rPr>
              <a:t>Findings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.</a:t>
            </a:r>
          </a:p>
          <a:p>
            <a:pPr eaLnBrk="1" hangingPunct="1">
              <a:buNone/>
            </a:pPr>
            <a:endParaRPr lang="en-US" sz="2800" dirty="0">
              <a:solidFill>
                <a:srgbClr val="00B0F0"/>
              </a:solidFill>
              <a:latin typeface="+mj-lt"/>
            </a:endParaRPr>
          </a:p>
          <a:p>
            <a:pPr eaLnBrk="1" hangingPunct="1"/>
            <a:r>
              <a:rPr lang="en-US" sz="2800" dirty="0">
                <a:latin typeface="+mj-lt"/>
              </a:rPr>
              <a:t>An 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annotation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 </a:t>
            </a:r>
            <a:r>
              <a:rPr lang="en-US" sz="2800" dirty="0">
                <a:latin typeface="+mj-lt"/>
              </a:rPr>
              <a:t>is a note that is made while reading any form of text. This may be as simple as 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underlining or highlighting passages.</a:t>
            </a:r>
            <a:r>
              <a:rPr lang="en-US" sz="2800" dirty="0">
                <a:latin typeface="+mj-lt"/>
              </a:rPr>
              <a:t> </a:t>
            </a:r>
            <a:endParaRPr lang="en-US" sz="2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Ways for Note Takings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>
                <a:latin typeface="Lucida Bright" pitchFamily="18" charset="0"/>
              </a:rPr>
              <a:t>	Writing down in computer (using different word file) or reference card using…..</a:t>
            </a:r>
            <a:endParaRPr lang="en-US" dirty="0">
              <a:solidFill>
                <a:srgbClr val="00B0F0"/>
              </a:solidFill>
              <a:latin typeface="Lucida Bright" pitchFamily="18" charset="0"/>
            </a:endParaRPr>
          </a:p>
          <a:p>
            <a:pPr eaLnBrk="1" hangingPunct="1"/>
            <a:r>
              <a:rPr lang="en-US" dirty="0">
                <a:solidFill>
                  <a:srgbClr val="C00000"/>
                </a:solidFill>
                <a:latin typeface="Lucida Bright" pitchFamily="18" charset="0"/>
              </a:rPr>
              <a:t>Linear Note </a:t>
            </a:r>
            <a:r>
              <a:rPr lang="en-US" dirty="0">
                <a:latin typeface="Lucida Bright" pitchFamily="18" charset="0"/>
              </a:rPr>
              <a:t>(Use of headings and sub headings between main ideas and subsidiary information</a:t>
            </a:r>
            <a:r>
              <a:rPr lang="en-US" b="1" dirty="0">
                <a:latin typeface="Lucida Bright" pitchFamily="18" charset="0"/>
              </a:rPr>
              <a:t>).</a:t>
            </a:r>
          </a:p>
          <a:p>
            <a:r>
              <a:rPr lang="en-US" dirty="0">
                <a:solidFill>
                  <a:srgbClr val="C00000"/>
                </a:solidFill>
                <a:latin typeface="Lucida Bright" pitchFamily="18" charset="0"/>
              </a:rPr>
              <a:t>Pattern Note </a:t>
            </a:r>
            <a:r>
              <a:rPr lang="en-US" dirty="0">
                <a:latin typeface="Lucida Bright" pitchFamily="18" charset="0"/>
              </a:rPr>
              <a:t>(Inter- relating different concepts)</a:t>
            </a:r>
          </a:p>
          <a:p>
            <a:pPr eaLnBrk="1" hangingPunct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</a:rPr>
              <a:t>Strategy for Writing Review of a Book</a:t>
            </a:r>
          </a:p>
        </p:txBody>
      </p:sp>
      <p:sp>
        <p:nvSpPr>
          <p:cNvPr id="2662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Carefully read preface, introduction, methodology and conclusion of a </a:t>
            </a:r>
            <a:r>
              <a:rPr lang="en-US" sz="2400" dirty="0" err="1">
                <a:solidFill>
                  <a:srgbClr val="FF0000"/>
                </a:solidFill>
              </a:rPr>
              <a:t>specialised</a:t>
            </a:r>
            <a:r>
              <a:rPr lang="en-US" sz="2400" dirty="0">
                <a:solidFill>
                  <a:srgbClr val="FF0000"/>
                </a:solidFill>
              </a:rPr>
              <a:t> book </a:t>
            </a:r>
            <a:r>
              <a:rPr lang="en-US" sz="2400" dirty="0"/>
              <a:t>based on an empirical study.</a:t>
            </a:r>
          </a:p>
          <a:p>
            <a:r>
              <a:rPr lang="en-US" sz="2400" dirty="0"/>
              <a:t>Make sure that the book is relevant for your study.</a:t>
            </a:r>
          </a:p>
          <a:p>
            <a:r>
              <a:rPr lang="en-US" sz="2400" dirty="0"/>
              <a:t>Identify the theoretical  arguments, methodology, sources of data ,study area and objectives of the study.</a:t>
            </a:r>
          </a:p>
          <a:p>
            <a:r>
              <a:rPr lang="en-US" sz="2400" dirty="0"/>
              <a:t>Analyze the findings one by one with objectives of the study and check out to what extent the theoretical strand, methodology and findings justifies the objectives cited in the study.</a:t>
            </a:r>
          </a:p>
          <a:p>
            <a:r>
              <a:rPr lang="en-US" sz="2400" dirty="0"/>
              <a:t>Every chapter should analytically studied with reference to the objective cited in the study.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Contd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/>
              <a:t>Make a record of the main objectives and findings  chapter by chapter by note taking 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Produce the first draft of the summary of chapters by writing down the main points that the text is making.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Redraft the  chapter summary to present the main points in the most logical order.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This does not have to be in the same order as the original text (Chapter by Chapter)</a:t>
            </a:r>
          </a:p>
          <a:p>
            <a:pPr>
              <a:buFont typeface="Wingdings 3" pitchFamily="18" charset="2"/>
              <a:buNone/>
              <a:defRPr/>
            </a:pPr>
            <a:endParaRPr lang="en-US" sz="1800" dirty="0"/>
          </a:p>
          <a:p>
            <a:pPr>
              <a:defRPr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Contd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marL="365760" indent="-256032">
              <a:buFont typeface="Arial" pitchFamily="34" charset="0"/>
              <a:buChar char="•"/>
              <a:defRPr/>
            </a:pPr>
            <a:r>
              <a:rPr lang="en-US" sz="2600" dirty="0"/>
              <a:t>Check that you have not included more detail than is necessary for the purpose of your review.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en-US" sz="2600" dirty="0"/>
              <a:t>Check back to the original book to ensure that you have included all the main points that you need. 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en-US" sz="2600" dirty="0"/>
              <a:t>Critically comment how far the author has succeeded to conclude with new ideas, methodology , addition of knowledge to the existing knowledge.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en-US" sz="2600" dirty="0"/>
              <a:t>Do not forget to criticize if there is any inconsistencies in methodology, data sources and mismatch between objectives and findings.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Technique of Writing a Summary of an Article.</a:t>
            </a:r>
            <a:r>
              <a:rPr lang="en-US" sz="3200" dirty="0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Make a record of the main point of a text either by note taking or by highlighting 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by </a:t>
            </a:r>
            <a:r>
              <a:rPr lang="en-US" b="1" dirty="0">
                <a:solidFill>
                  <a:srgbClr val="00B050"/>
                </a:solidFill>
              </a:rPr>
              <a:t>different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colours</a:t>
            </a:r>
            <a:r>
              <a:rPr lang="en-US" dirty="0"/>
              <a:t>) and annotating.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Produce the first draft of the summary of first of all acknowledging the source and then writing down the main points that the text is making.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Redraft the summary to present the main points in the most logical order.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This does not have to be in the same order as the original text.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Check back to the original text to ensure that you have included all the main points that you need.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Remember that in summary you are reporting the author’s main ideas.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you are commenting on the work do not forget to acknowledge your point view.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897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The Structure of Literature Review in a Research Report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698" name="Content Placeholder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eaLnBrk="1" hangingPunct="1"/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introduction</a:t>
            </a:r>
            <a:r>
              <a:rPr lang="en-US" dirty="0"/>
              <a:t> which explains how your review is organized (</a:t>
            </a:r>
            <a:r>
              <a:rPr lang="en-US" sz="2000" dirty="0"/>
              <a:t>Chronological, Approach.etc). 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Heading and subheadings (categories for writing) </a:t>
            </a:r>
            <a:r>
              <a:rPr lang="en-US" dirty="0"/>
              <a:t>that provide a map to show various strands of your arguments </a:t>
            </a:r>
          </a:p>
          <a:p>
            <a:pPr eaLnBrk="1" hangingPunct="1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summary</a:t>
            </a:r>
            <a:r>
              <a:rPr lang="en-US" dirty="0"/>
              <a:t> where the </a:t>
            </a:r>
            <a:r>
              <a:rPr lang="en-US" dirty="0">
                <a:solidFill>
                  <a:srgbClr val="FF0000"/>
                </a:solidFill>
              </a:rPr>
              <a:t>key arguments </a:t>
            </a:r>
            <a:r>
              <a:rPr lang="en-US" dirty="0"/>
              <a:t>are reiterated in a concise way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Ordering of Reviews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Distant to close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Most distantly related to your work…….Most closely related to your work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533400" y="1071546"/>
          <a:ext cx="8153400" cy="5405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Ordering of Reviews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Chronological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Earliest( most old) related work ………………Most recent related work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  	Poverty Studies- 1970s…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	Poverty Studies- 1990s…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	Poverty Studies- 2010s…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What is Literature Review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en-US" dirty="0"/>
              <a:t>A literature review is</a:t>
            </a:r>
          </a:p>
          <a:p>
            <a:pPr eaLnBrk="1" hangingPunct="1"/>
            <a:r>
              <a:rPr lang="en-US" dirty="0" err="1">
                <a:solidFill>
                  <a:srgbClr val="FF0000"/>
                </a:solidFill>
              </a:rPr>
              <a:t>evisiting</a:t>
            </a:r>
            <a:r>
              <a:rPr lang="en-US" dirty="0">
                <a:solidFill>
                  <a:srgbClr val="FF0000"/>
                </a:solidFill>
              </a:rPr>
              <a:t> of available documents </a:t>
            </a:r>
            <a:r>
              <a:rPr lang="en-US" dirty="0"/>
              <a:t>(</a:t>
            </a:r>
            <a:r>
              <a:rPr lang="en-US" i="1" dirty="0">
                <a:solidFill>
                  <a:srgbClr val="7030A0"/>
                </a:solidFill>
              </a:rPr>
              <a:t>both published and unpublished</a:t>
            </a:r>
            <a:r>
              <a:rPr lang="en-US" dirty="0"/>
              <a:t>) on a researchable issue, which contain information, ideas, data and evidence in order to identify  </a:t>
            </a:r>
            <a:r>
              <a:rPr lang="en-US" dirty="0">
                <a:solidFill>
                  <a:srgbClr val="FF0000"/>
                </a:solidFill>
              </a:rPr>
              <a:t>research gaps</a:t>
            </a:r>
            <a:r>
              <a:rPr lang="en-US" sz="11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eaLnBrk="1" hangingPunct="1"/>
            <a:r>
              <a:rPr lang="en-US" dirty="0"/>
              <a:t>It stresses out </a:t>
            </a:r>
            <a:r>
              <a:rPr lang="en-US" dirty="0">
                <a:solidFill>
                  <a:srgbClr val="FF0000"/>
                </a:solidFill>
              </a:rPr>
              <a:t>methodological inconsistencies</a:t>
            </a:r>
            <a:r>
              <a:rPr lang="en-US" sz="11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the previous research.</a:t>
            </a:r>
          </a:p>
          <a:p>
            <a:pPr eaLnBrk="1" hangingPunct="1"/>
            <a:r>
              <a:rPr lang="en-US" dirty="0"/>
              <a:t>It also gives </a:t>
            </a:r>
            <a:r>
              <a:rPr lang="en-US" dirty="0">
                <a:solidFill>
                  <a:srgbClr val="FF0000"/>
                </a:solidFill>
              </a:rPr>
              <a:t>justification</a:t>
            </a:r>
            <a:r>
              <a:rPr lang="en-US" sz="11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 why a new research is needed on a particular issue ?</a:t>
            </a:r>
          </a:p>
          <a:p>
            <a:pPr eaLnBrk="1" hangingPunct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Ordering of Reviews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Comparison and contrast between different approaches/theories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One approach…an alternative approach…Another approach 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(Agrarian Labour Relations)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New Institutional Economic Approach(NIE)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Marxist Political Economic Approach(MPE)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dirty="0"/>
              <a:t>Social </a:t>
            </a:r>
            <a:r>
              <a:rPr lang="en-US" dirty="0" err="1"/>
              <a:t>Interactionist</a:t>
            </a:r>
            <a:r>
              <a:rPr lang="en-US" dirty="0"/>
              <a:t> Approach(SIA)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After reviewing….</a:t>
            </a:r>
          </a:p>
        </p:txBody>
      </p:sp>
      <p:sp>
        <p:nvSpPr>
          <p:cNvPr id="368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Mention the research gap and justification of your work (</a:t>
            </a:r>
            <a:r>
              <a:rPr lang="en-US" dirty="0">
                <a:solidFill>
                  <a:srgbClr val="FF3300"/>
                </a:solidFill>
              </a:rPr>
              <a:t>rationale of the study</a:t>
            </a:r>
            <a:r>
              <a:rPr lang="en-US" dirty="0"/>
              <a:t>).</a:t>
            </a:r>
          </a:p>
          <a:p>
            <a:r>
              <a:rPr lang="en-US" dirty="0"/>
              <a:t>Specify </a:t>
            </a:r>
            <a:r>
              <a:rPr lang="en-US" dirty="0">
                <a:solidFill>
                  <a:srgbClr val="FF3300"/>
                </a:solidFill>
              </a:rPr>
              <a:t>objectives</a:t>
            </a:r>
            <a:r>
              <a:rPr lang="en-US" dirty="0"/>
              <a:t> of your study.</a:t>
            </a:r>
          </a:p>
          <a:p>
            <a:r>
              <a:rPr lang="en-US" dirty="0"/>
              <a:t>Justify your </a:t>
            </a:r>
            <a:r>
              <a:rPr lang="en-US" dirty="0">
                <a:solidFill>
                  <a:srgbClr val="FF3300"/>
                </a:solidFill>
              </a:rPr>
              <a:t>Methodology</a:t>
            </a:r>
            <a:r>
              <a:rPr lang="en-US" dirty="0"/>
              <a:t> to deal with the objectives.</a:t>
            </a:r>
          </a:p>
          <a:p>
            <a:r>
              <a:rPr lang="en-US" dirty="0"/>
              <a:t>Chalk out </a:t>
            </a:r>
            <a:r>
              <a:rPr lang="en-US" dirty="0">
                <a:solidFill>
                  <a:srgbClr val="FF3300"/>
                </a:solidFill>
              </a:rPr>
              <a:t>method and data collection strategy</a:t>
            </a:r>
            <a:r>
              <a:rPr lang="en-US" dirty="0"/>
              <a:t> for the study.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</a:rPr>
              <a:t>Some Practical Suggestions 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/>
              <a:t>Read </a:t>
            </a:r>
            <a:r>
              <a:rPr lang="en-US" sz="2500" dirty="0">
                <a:solidFill>
                  <a:srgbClr val="FF0000"/>
                </a:solidFill>
              </a:rPr>
              <a:t>specialized book </a:t>
            </a:r>
            <a:r>
              <a:rPr lang="en-US" sz="2500" dirty="0"/>
              <a:t>by prominent scholar to comprehend the theoretical as well as empirical issues of the concerned subject.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sz="25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/>
              <a:t>Read peer reviewed </a:t>
            </a:r>
            <a:r>
              <a:rPr lang="en-US" sz="2500" dirty="0">
                <a:solidFill>
                  <a:srgbClr val="FF0000"/>
                </a:solidFill>
              </a:rPr>
              <a:t>journal articles </a:t>
            </a:r>
            <a:r>
              <a:rPr lang="en-US" sz="2500" dirty="0"/>
              <a:t>for recent theoretical and empirical developments.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sz="25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/>
              <a:t>Refer to </a:t>
            </a:r>
            <a:r>
              <a:rPr lang="en-US" sz="2500" dirty="0">
                <a:solidFill>
                  <a:srgbClr val="FF0000"/>
                </a:solidFill>
              </a:rPr>
              <a:t>working papers </a:t>
            </a:r>
            <a:r>
              <a:rPr lang="en-US" sz="2500" dirty="0"/>
              <a:t>to understand what type researches are going on the topic by different scholar at present.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</a:pPr>
            <a:r>
              <a:rPr lang="en-US" dirty="0"/>
              <a:t>Do not try to read everything, consult concerned experts for </a:t>
            </a:r>
            <a:r>
              <a:rPr lang="en-US" dirty="0">
                <a:solidFill>
                  <a:srgbClr val="C00000"/>
                </a:solidFill>
              </a:rPr>
              <a:t>filtering down</a:t>
            </a:r>
            <a:r>
              <a:rPr lang="en-US" dirty="0"/>
              <a:t> to good and relevant literature.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/>
              <a:t>Develop a habit of </a:t>
            </a:r>
            <a:r>
              <a:rPr lang="en-US" dirty="0">
                <a:solidFill>
                  <a:srgbClr val="C00000"/>
                </a:solidFill>
              </a:rPr>
              <a:t>writing while reading</a:t>
            </a:r>
            <a:r>
              <a:rPr lang="en-US" dirty="0"/>
              <a:t>, mere photocopying or downloading of huge materials will not help to develop a good literature review.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/>
              <a:t>Develop a </a:t>
            </a:r>
            <a:r>
              <a:rPr lang="en-US" dirty="0">
                <a:solidFill>
                  <a:srgbClr val="C00000"/>
                </a:solidFill>
              </a:rPr>
              <a:t>personal note taking system </a:t>
            </a:r>
            <a:r>
              <a:rPr lang="en-US" dirty="0"/>
              <a:t>and reference note for review, it is also very much helpful in your future  research.</a:t>
            </a:r>
          </a:p>
          <a:p>
            <a:pPr eaLnBrk="1" hangingPunct="1">
              <a:buFont typeface="Arial" charset="0"/>
              <a:buChar char="•"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/>
              <a:t>Avoid plagiarism and </a:t>
            </a:r>
            <a:r>
              <a:rPr lang="en-US" dirty="0">
                <a:solidFill>
                  <a:srgbClr val="FF0000"/>
                </a:solidFill>
              </a:rPr>
              <a:t>grand father’s review, </a:t>
            </a:r>
            <a:r>
              <a:rPr lang="en-US" dirty="0"/>
              <a:t>it will not help you to get conceptual and theoretical clarity.</a:t>
            </a:r>
          </a:p>
          <a:p>
            <a:pPr eaLnBrk="1" hangingPunct="1"/>
            <a:r>
              <a:rPr lang="en-US" dirty="0"/>
              <a:t>Be a </a:t>
            </a:r>
            <a:r>
              <a:rPr lang="en-US" dirty="0">
                <a:solidFill>
                  <a:srgbClr val="C00000"/>
                </a:solidFill>
              </a:rPr>
              <a:t>critical learner </a:t>
            </a:r>
            <a:r>
              <a:rPr lang="en-US" dirty="0"/>
              <a:t>(reviewer), it will help you to chalk out your own approach and new perspective in your field of research.</a:t>
            </a:r>
          </a:p>
          <a:p>
            <a:pPr eaLnBrk="1" hangingPunct="1">
              <a:buFont typeface="Wingdings 3" pitchFamily="18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1428737"/>
          <a:ext cx="822960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83515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Purpose of 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It provides a </a:t>
            </a:r>
            <a:r>
              <a:rPr lang="en-US" dirty="0">
                <a:solidFill>
                  <a:srgbClr val="C00000"/>
                </a:solidFill>
              </a:rPr>
              <a:t>historical background </a:t>
            </a:r>
            <a:r>
              <a:rPr lang="en-US" dirty="0"/>
              <a:t>for your research.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It gives an </a:t>
            </a:r>
            <a:r>
              <a:rPr lang="en-US" dirty="0">
                <a:solidFill>
                  <a:srgbClr val="C00000"/>
                </a:solidFill>
              </a:rPr>
              <a:t>overview of the current context </a:t>
            </a:r>
            <a:r>
              <a:rPr lang="en-US" dirty="0"/>
              <a:t>in which your research is situated, by referring to </a:t>
            </a:r>
            <a:r>
              <a:rPr lang="en-US" dirty="0">
                <a:solidFill>
                  <a:srgbClr val="7030A0"/>
                </a:solidFill>
              </a:rPr>
              <a:t>contemporary debates, issues and questions</a:t>
            </a:r>
            <a:r>
              <a:rPr lang="en-US" dirty="0"/>
              <a:t> in the field.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It includes a discussion on relevant </a:t>
            </a:r>
            <a:r>
              <a:rPr lang="en-US" dirty="0">
                <a:solidFill>
                  <a:srgbClr val="C00000"/>
                </a:solidFill>
              </a:rPr>
              <a:t>theories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concepts</a:t>
            </a:r>
            <a:r>
              <a:rPr lang="en-US" dirty="0"/>
              <a:t> which underpin your research.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Contd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marL="365760" indent="-256032">
              <a:buFont typeface="Arial" pitchFamily="34" charset="0"/>
              <a:buChar char="•"/>
              <a:defRPr/>
            </a:pPr>
            <a:r>
              <a:rPr lang="en-US" dirty="0"/>
              <a:t>It introduces </a:t>
            </a:r>
            <a:r>
              <a:rPr lang="en-US" dirty="0">
                <a:solidFill>
                  <a:srgbClr val="C00000"/>
                </a:solidFill>
              </a:rPr>
              <a:t>relevant terminology </a:t>
            </a:r>
            <a:r>
              <a:rPr lang="en-US" dirty="0"/>
              <a:t>and provides definitions to clarify how terms are being used in the context of your own work.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en-US" dirty="0"/>
              <a:t>It describes related research in the field and shows how your research work extends or challenges this or </a:t>
            </a:r>
            <a:r>
              <a:rPr lang="en-US" dirty="0">
                <a:solidFill>
                  <a:srgbClr val="C00000"/>
                </a:solidFill>
              </a:rPr>
              <a:t>addresses gap </a:t>
            </a:r>
            <a:r>
              <a:rPr lang="en-US" dirty="0"/>
              <a:t>in the work in the field .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en-US" dirty="0"/>
              <a:t>It provides </a:t>
            </a:r>
            <a:r>
              <a:rPr lang="en-US" dirty="0">
                <a:solidFill>
                  <a:srgbClr val="C00000"/>
                </a:solidFill>
              </a:rPr>
              <a:t>supporting evidence </a:t>
            </a:r>
            <a:r>
              <a:rPr lang="en-US" dirty="0"/>
              <a:t>for a cause, for which you are going to undertake </a:t>
            </a:r>
            <a:r>
              <a:rPr lang="en-US" dirty="0">
                <a:solidFill>
                  <a:srgbClr val="C00000"/>
                </a:solidFill>
              </a:rPr>
              <a:t>a new research.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Sources of Information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030A0"/>
                </a:solidFill>
              </a:rPr>
              <a:t>Books</a:t>
            </a:r>
            <a:r>
              <a:rPr lang="en-US" dirty="0"/>
              <a:t>(Text Books-</a:t>
            </a:r>
            <a:r>
              <a:rPr lang="en-US" dirty="0">
                <a:solidFill>
                  <a:srgbClr val="FF0000"/>
                </a:solidFill>
              </a:rPr>
              <a:t>Specialized Books</a:t>
            </a:r>
            <a:r>
              <a:rPr lang="en-US" dirty="0"/>
              <a:t>-Reference Books)</a:t>
            </a:r>
          </a:p>
          <a:p>
            <a:pPr eaLnBrk="1" hangingPunct="1"/>
            <a:r>
              <a:rPr lang="en-US" dirty="0">
                <a:solidFill>
                  <a:srgbClr val="7030A0"/>
                </a:solidFill>
              </a:rPr>
              <a:t>Journal Articles</a:t>
            </a:r>
          </a:p>
          <a:p>
            <a:pPr eaLnBrk="1" hangingPunct="1"/>
            <a:r>
              <a:rPr lang="en-US" dirty="0">
                <a:solidFill>
                  <a:srgbClr val="7030A0"/>
                </a:solidFill>
              </a:rPr>
              <a:t>Published Literature Review </a:t>
            </a:r>
            <a:r>
              <a:rPr lang="en-US" dirty="0"/>
              <a:t>of a Subject / Field (ICSSR Series)</a:t>
            </a:r>
          </a:p>
          <a:p>
            <a:pPr eaLnBrk="1" hangingPunct="1"/>
            <a:r>
              <a:rPr lang="en-US" dirty="0">
                <a:solidFill>
                  <a:srgbClr val="7030A0"/>
                </a:solidFill>
              </a:rPr>
              <a:t>Grey Literature </a:t>
            </a:r>
            <a:r>
              <a:rPr lang="en-US" dirty="0"/>
              <a:t>(Reports, Theses, Conference Proceedings, Working Papers, media reports, letters and personal diaries (with out an ISBN and ISSN Number)</a:t>
            </a:r>
          </a:p>
          <a:p>
            <a:pPr eaLnBrk="1" hangingPunct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Tools for Literature Search</a:t>
            </a:r>
            <a:br>
              <a:rPr lang="en-US" dirty="0"/>
            </a:br>
            <a:r>
              <a:rPr lang="en-US" sz="2700" dirty="0"/>
              <a:t>(Computer based)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Library Catalogues (Online Public Access Catalogues </a:t>
            </a:r>
            <a:r>
              <a:rPr lang="en-US" dirty="0">
                <a:solidFill>
                  <a:srgbClr val="C00000"/>
                </a:solidFill>
              </a:rPr>
              <a:t>OPAC, </a:t>
            </a:r>
            <a:r>
              <a:rPr lang="en-US" dirty="0" err="1">
                <a:solidFill>
                  <a:srgbClr val="C00000"/>
                </a:solidFill>
              </a:rPr>
              <a:t>Lybsis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etc.)</a:t>
            </a:r>
          </a:p>
          <a:p>
            <a:pPr eaLnBrk="1" hangingPunct="1"/>
            <a:r>
              <a:rPr lang="en-US" dirty="0"/>
              <a:t>Bibliographical Databases</a:t>
            </a:r>
          </a:p>
          <a:p>
            <a:pPr eaLnBrk="1" hangingPunct="1">
              <a:buNone/>
            </a:pPr>
            <a:r>
              <a:rPr lang="en-US" dirty="0"/>
              <a:t>     </a:t>
            </a:r>
            <a:r>
              <a:rPr lang="en-US" sz="2400" dirty="0"/>
              <a:t>(JSTOR,EBSCO etc.)</a:t>
            </a:r>
          </a:p>
          <a:p>
            <a:pPr eaLnBrk="1" hangingPunct="1"/>
            <a:r>
              <a:rPr lang="en-US" dirty="0"/>
              <a:t>Internet Search Engines (Google scholar, yahoo etc)</a:t>
            </a:r>
          </a:p>
          <a:p>
            <a:pPr eaLnBrk="1" hangingPunct="1"/>
            <a:r>
              <a:rPr lang="en-US" dirty="0"/>
              <a:t>Web site of research institutes.</a:t>
            </a: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67335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Process of Conducting a Literature Search</a:t>
            </a:r>
            <a:br>
              <a:rPr lang="en-US" dirty="0"/>
            </a:br>
            <a:r>
              <a:rPr lang="en-US" sz="2700" dirty="0"/>
              <a:t>(Manual-Computer based)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en-US" sz="2600" b="1" dirty="0"/>
              <a:t>Know your library </a:t>
            </a:r>
            <a:r>
              <a:rPr lang="en-US" sz="2600" b="1" dirty="0">
                <a:solidFill>
                  <a:srgbClr val="FF0000"/>
                </a:solidFill>
              </a:rPr>
              <a:t>(Dewey Decimal Classification Number)</a:t>
            </a:r>
          </a:p>
          <a:p>
            <a:pPr eaLnBrk="1" hangingPunct="1">
              <a:buNone/>
            </a:pPr>
            <a:r>
              <a:rPr lang="en-US" sz="2600" b="1" dirty="0">
                <a:solidFill>
                  <a:srgbClr val="C00000"/>
                </a:solidFill>
              </a:rPr>
              <a:t>300: Social Science</a:t>
            </a:r>
          </a:p>
          <a:p>
            <a:pPr eaLnBrk="1" hangingPunct="1">
              <a:buNone/>
            </a:pPr>
            <a:r>
              <a:rPr lang="en-US" sz="2600" dirty="0"/>
              <a:t>301:Sociology and Anthropology (305: Social Groups)</a:t>
            </a:r>
          </a:p>
          <a:p>
            <a:pPr eaLnBrk="1" hangingPunct="1">
              <a:buNone/>
            </a:pPr>
            <a:r>
              <a:rPr lang="en-US" sz="2600" dirty="0"/>
              <a:t>.2-age group,.4-women,.5-social classes,.6-religious groups etc</a:t>
            </a:r>
          </a:p>
          <a:p>
            <a:pPr algn="ctr" eaLnBrk="1" hangingPunct="1">
              <a:buNone/>
            </a:pPr>
            <a:r>
              <a:rPr lang="en-US" sz="2600" dirty="0">
                <a:solidFill>
                  <a:srgbClr val="C00000"/>
                </a:solidFill>
              </a:rPr>
              <a:t>305.23-Study of youth</a:t>
            </a:r>
          </a:p>
          <a:p>
            <a:pPr eaLnBrk="1" hangingPunct="1">
              <a:buNone/>
            </a:pPr>
            <a:r>
              <a:rPr lang="en-US" sz="2600" dirty="0"/>
              <a:t>320:Political Science</a:t>
            </a:r>
          </a:p>
          <a:p>
            <a:pPr eaLnBrk="1" hangingPunct="1">
              <a:buNone/>
            </a:pPr>
            <a:r>
              <a:rPr lang="en-US" sz="2600" dirty="0"/>
              <a:t>330:Economics</a:t>
            </a:r>
          </a:p>
          <a:p>
            <a:pPr eaLnBrk="1" hangingPunct="1">
              <a:buNone/>
            </a:pPr>
            <a:r>
              <a:rPr lang="en-US" sz="2600" dirty="0"/>
              <a:t>340:Law</a:t>
            </a:r>
          </a:p>
          <a:p>
            <a:pPr eaLnBrk="1" hangingPunct="1">
              <a:buNone/>
            </a:pPr>
            <a:r>
              <a:rPr lang="en-US" sz="2600" dirty="0"/>
              <a:t>350:Public Administration</a:t>
            </a:r>
          </a:p>
          <a:p>
            <a:pPr eaLnBrk="1" hangingPunct="1"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Zooming down to useful literature…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Consult the subject expert / colleagues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Key word search (Boolean logic)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Snowball technique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CBP@ MPISSR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January 2019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11181</TotalTime>
  <Words>2424</Words>
  <Application>Microsoft Office PowerPoint</Application>
  <PresentationFormat>On-screen Show (4:3)</PresentationFormat>
  <Paragraphs>283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Book Antiqua</vt:lpstr>
      <vt:lpstr>Calibri</vt:lpstr>
      <vt:lpstr>Lucida Bright</vt:lpstr>
      <vt:lpstr>Lucida Sans Unicode</vt:lpstr>
      <vt:lpstr>Wingdings</vt:lpstr>
      <vt:lpstr>Wingdings 3</vt:lpstr>
      <vt:lpstr>Diseño predeterminado</vt:lpstr>
      <vt:lpstr>Literature Review</vt:lpstr>
      <vt:lpstr>Research</vt:lpstr>
      <vt:lpstr>What is Literature Review</vt:lpstr>
      <vt:lpstr>Purpose of Literature Review</vt:lpstr>
      <vt:lpstr>Contd…</vt:lpstr>
      <vt:lpstr>Sources of Information</vt:lpstr>
      <vt:lpstr>Tools for Literature Search (Computer based)</vt:lpstr>
      <vt:lpstr>Process of Conducting a Literature Search (Manual-Computer based)</vt:lpstr>
      <vt:lpstr>Zooming down to useful literature…</vt:lpstr>
      <vt:lpstr>Internet Searching Boolean Logic</vt:lpstr>
      <vt:lpstr>Limit your search to …</vt:lpstr>
      <vt:lpstr>Agricultural Labour and Unfreedom: Siri Workers in a Village in Western Haryana Vikas Rawal.Journal of Social Change:,Vol-6,No-4.October 2006.</vt:lpstr>
      <vt:lpstr>A note book (Log Book) for review…first draft</vt:lpstr>
      <vt:lpstr>Review : Precise Form</vt:lpstr>
      <vt:lpstr>Process of Reviewing Literature  (Searching, Reading, Writing)</vt:lpstr>
      <vt:lpstr>  Marriage Partner Selection Process in Madhya Pradesh (Categories for Reading) </vt:lpstr>
      <vt:lpstr> A Study of Parichaya Sammelan in Madhya Pradesh (Categories for Writing) </vt:lpstr>
      <vt:lpstr> A Study of Beggars in Madhya Pradesh (Categories for Reading) </vt:lpstr>
      <vt:lpstr> A Study of Religious Beggar’s in Madhya Pradesh  (Categories for Writing) </vt:lpstr>
      <vt:lpstr>Reading  Strategies SQ3R </vt:lpstr>
      <vt:lpstr>  Note Taking Strategies  Reading and highlighting… </vt:lpstr>
      <vt:lpstr>Ways for Note Takings</vt:lpstr>
      <vt:lpstr>Strategy for Writing Review of a Book</vt:lpstr>
      <vt:lpstr>Contd…</vt:lpstr>
      <vt:lpstr>Contd…</vt:lpstr>
      <vt:lpstr>Technique of Writing a Summary of an Article. </vt:lpstr>
      <vt:lpstr>The Structure of Literature Review in a Research Report </vt:lpstr>
      <vt:lpstr>Ordering of Reviews </vt:lpstr>
      <vt:lpstr>Ordering of Reviews </vt:lpstr>
      <vt:lpstr>Ordering of Reviews </vt:lpstr>
      <vt:lpstr>After reviewing….</vt:lpstr>
      <vt:lpstr>Some Practical Suggestions 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RMD Girls College</cp:lastModifiedBy>
  <cp:revision>771</cp:revision>
  <dcterms:created xsi:type="dcterms:W3CDTF">2010-05-23T14:28:12Z</dcterms:created>
  <dcterms:modified xsi:type="dcterms:W3CDTF">2022-05-30T07:38:52Z</dcterms:modified>
</cp:coreProperties>
</file>